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396" y="33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B749D16-C91A-6E4D-9816-B1C805CB3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C1E4151-542F-FE46-A711-0A289C6A6E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08414B0-8640-614A-894E-07703382C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BFBA3E5-4A29-9640-B357-DB49CA27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870CFB1-96F9-2D4D-81C2-5F48FD85B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2304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25A22B-0A7A-524D-8669-0803D06FD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52D0C6F4-1911-2044-B438-CD9986FCB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87E59F7-65AF-DF47-8504-7B684FCC4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324EC75-9D80-9246-B98F-191FA17D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8AA3249-C9C2-EC4C-B00F-ECD3FB98F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6756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A55260E3-3AC6-BB46-BCB3-C11EF8375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A6C75E98-7C06-454E-AE69-FABCB4D99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7FB4692-A76C-CB48-ACC0-C637014D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B771207-65CE-644A-AFFF-4B428866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196A1BF-B1CC-1945-8BC9-24171E8F7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676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F8FE656-EEDE-BF47-807B-13F813862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ACFCF54-A2B2-9F40-BE41-F78FF6DDD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767D00C-DCB9-8942-9169-B252E70DB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85A0CAF-2C29-5545-95AC-33CD1C10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A3C7003-8D04-8C45-8A2F-637360398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2084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07A5BA-8870-6440-B6DE-64B1CABA0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99513BE7-FFC4-864B-BA3F-1BB1CED72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DC564C6-9D78-664F-9841-379291B2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CFA1509-E0EC-2841-857F-6038CBD87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4A296CC-DCD9-1C44-8395-347967983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7334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C8C26BD-829E-5D4B-B6B7-EDA759D6C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0518261-E14A-B44C-A621-380E8ECE8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F911ECC6-37A5-2E41-AFDB-509FDB2F4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3809ECC-D7E1-034E-855C-4E6D86271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BB0858E1-F563-564F-97FB-EA10625E6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DA4910C-1462-F241-86B5-2265A2BD6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0208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D5DFC22-98A5-4B46-AC6C-4AD72D3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4D02C46-0DB3-B742-8B40-50EA36BE5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984D78D6-6679-B84B-81AB-51B3FED23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148BD99C-093B-BA49-8703-10136D644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CCC96F74-6434-9D4E-96C8-8115C7909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788CB6A8-69D6-4640-AC7D-D22D5F5A1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8967A84D-7ABB-3748-90E8-CE338422A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3A94263B-1382-C640-997B-8A89321D2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4890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57C98E0-C267-294F-A899-B7D17FA6F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2FC5479D-9E84-A145-BBF2-EF9B15AC7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7143A665-4908-EC42-AF19-D3AE23D6E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2F32AC01-9990-0040-9D44-D2E21A2E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69814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9097CE01-6C3A-CE4D-8CD9-48BF9E2D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A6CD8DB9-4225-7047-BAE8-FA83B1F1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B7E22A3E-2817-994D-906E-881CB8582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923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12ACF97-2867-F440-9D57-507F88A5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1791647-21DC-B940-9A1E-E9D29BCB9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20F1C46A-844F-BB41-8B8C-B7AA135EE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5760A476-AF9D-BC4E-A5E6-B351D9B00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9C7E97A-1287-0549-912C-75B1C259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721375B9-DA0E-1F40-AF67-094FA9DA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8138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7CE51A3-EC57-DF43-A0C1-989B67973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BFD0B3DC-8D5B-F14A-B46A-08D1979CB9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2737415-DB58-CA4A-9B2F-75A7A9B72C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5018844A-0B18-8E4F-BEB8-54D5BB48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C7B9966C-BA98-B548-86FB-A1DE22DE3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E0FF215-ACD2-0749-8A2E-8A08F64C7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9773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755701DD-457A-9042-A052-F52F82D71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CA1C4EE3-136F-A948-8815-6DAD570BE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CB1A909-2032-8F45-B85B-1D1637850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FDFE-DD53-6440-A89D-9117EDEF04A6}" type="datetimeFigureOut">
              <a:rPr lang="fr-FR"/>
              <a:pPr/>
              <a:t>22/05/2020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15C174B-578F-F841-8359-906F3CE1AE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7314706-01A5-3C47-8590-1A5E7785F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F91B-4392-1946-BD6A-820AA90966C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852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EC3DCE2-F33D-384A-9D80-5349C9886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609600"/>
            <a:ext cx="8839200" cy="388619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sz="4000" b="1" dirty="0" smtClean="0">
                <a:latin typeface="Sakkal Majalla" pitchFamily="2" charset="-78"/>
                <a:cs typeface="Sakkal Majalla" pitchFamily="2" charset="-78"/>
              </a:rPr>
              <a:t>جامعة الجزائر</a:t>
            </a:r>
            <a:br>
              <a:rPr lang="ar-DZ" sz="4000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sz="4400" b="1" dirty="0" smtClean="0"/>
              <a:t/>
            </a:r>
            <a:br>
              <a:rPr lang="ar-DZ" sz="4400" b="1" dirty="0" smtClean="0"/>
            </a:br>
            <a:r>
              <a:rPr lang="ar-DZ" sz="4400" b="1" dirty="0" smtClean="0"/>
              <a:t/>
            </a:r>
            <a:br>
              <a:rPr lang="ar-DZ" sz="4400" b="1" dirty="0" smtClean="0"/>
            </a:br>
            <a:r>
              <a:rPr lang="ar-DZ" sz="4400" b="1" dirty="0" smtClean="0">
                <a:latin typeface="Sakkal Majalla" pitchFamily="2" charset="-78"/>
                <a:cs typeface="Sakkal Majalla" pitchFamily="2" charset="-78"/>
              </a:rPr>
              <a:t>كلية العلوم الاجتماعيّة</a:t>
            </a:r>
            <a:br>
              <a:rPr lang="ar-DZ" sz="4400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ar-DZ" sz="4400" b="1" dirty="0" smtClean="0">
                <a:latin typeface="Sakkal Majalla" pitchFamily="2" charset="-78"/>
                <a:cs typeface="Sakkal Majalla" pitchFamily="2" charset="-78"/>
              </a:rPr>
              <a:t>قسم علوم التربية</a:t>
            </a:r>
            <a:r>
              <a:rPr lang="fr-FR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fr-FR" b="1" dirty="0" smtClean="0">
                <a:latin typeface="Sakkal Majalla" pitchFamily="2" charset="-78"/>
                <a:cs typeface="Sakkal Majalla" pitchFamily="2" charset="-78"/>
              </a:rPr>
            </a:b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07133C4-F509-6442-AE3C-4EB4370C7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1000"/>
            <a:ext cx="9144000" cy="18288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endParaRPr lang="ar-DZ" sz="13500" b="1" dirty="0" smtClean="0">
              <a:solidFill>
                <a:srgbClr val="00B050"/>
              </a:solidFill>
              <a:latin typeface="Sakkal Majalla" pitchFamily="2" charset="-78"/>
              <a:cs typeface="Sakkal Majalla" pitchFamily="2" charset="-78"/>
            </a:endParaRPr>
          </a:p>
          <a:p>
            <a:r>
              <a:rPr lang="ar-DZ" sz="13500" b="1" dirty="0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fr-FR" sz="13500" b="1" dirty="0" err="1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دروس</a:t>
            </a:r>
            <a:r>
              <a:rPr lang="fr-FR" sz="13500" b="1" dirty="0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13500" b="1" dirty="0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عن بعد </a:t>
            </a:r>
            <a:r>
              <a:rPr lang="fr-FR" sz="13500" b="1" dirty="0" err="1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الأستاذ</a:t>
            </a:r>
            <a:r>
              <a:rPr lang="fr-FR" sz="13500" b="1" dirty="0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r>
              <a:rPr lang="fr-FR" sz="135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الدكتور</a:t>
            </a:r>
            <a:r>
              <a:rPr lang="fr-FR" sz="135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</a:t>
            </a:r>
            <a:r>
              <a:rPr lang="ar-DZ" sz="135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135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135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</a:t>
            </a:r>
            <a:r>
              <a:rPr lang="fr-FR" sz="135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محمد</a:t>
            </a:r>
            <a:r>
              <a:rPr lang="fr-FR" sz="135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135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بوريو</a:t>
            </a:r>
            <a:r>
              <a:rPr lang="ar-DZ" sz="135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135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sz="13500" b="1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sz="4800" b="1" dirty="0"/>
          </a:p>
        </p:txBody>
      </p:sp>
      <p:pic>
        <p:nvPicPr>
          <p:cNvPr id="4" name="Image 3" descr="C:\Users\hf computer\Desktop\مخلخخخخخخخخخخخخخخخ.jpg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524000"/>
            <a:ext cx="981551" cy="942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9920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93D6CF0-F2C3-E14A-96DB-50C77B1F0E0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0" indent="0" algn="ctr" rtl="1"/>
            <a:r>
              <a:rPr lang="fr-FR" b="1" u="sng" dirty="0" smtClean="0"/>
              <a:t/>
            </a:r>
            <a:br>
              <a:rPr lang="fr-FR" b="1" u="sng" dirty="0" smtClean="0"/>
            </a:b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        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محاضرة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بعنوان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: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الأهداف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الخاصة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للتربية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و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التعليم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ضوء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المجتمع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الجزائري</a:t>
            </a: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smtClean="0">
                <a:solidFill>
                  <a:srgbClr val="C00000"/>
                </a:solidFill>
              </a:rPr>
              <a:t/>
            </a:r>
            <a:br>
              <a:rPr lang="fr-FR" b="1" dirty="0" smtClean="0">
                <a:solidFill>
                  <a:srgbClr val="C00000"/>
                </a:solidFill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F3AC8C1-ED97-264A-903F-CA931AE5B38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fr-FR" dirty="0"/>
              <a:t>                                                </a:t>
            </a:r>
            <a:r>
              <a:rPr lang="fr-FR" b="1" u="sng" dirty="0"/>
              <a:t>    </a:t>
            </a:r>
            <a:r>
              <a:rPr lang="fr-FR" b="1" u="sng" dirty="0" err="1"/>
              <a:t>الدر</a:t>
            </a:r>
            <a:r>
              <a:rPr lang="fr-FR" b="1" u="sng" dirty="0"/>
              <a:t> س2</a:t>
            </a:r>
          </a:p>
          <a:p>
            <a:pPr marL="0" indent="0" algn="r" rtl="1">
              <a:buNone/>
            </a:pPr>
            <a:r>
              <a:rPr lang="fr-FR" b="1" dirty="0">
                <a:solidFill>
                  <a:srgbClr val="C00000"/>
                </a:solidFill>
              </a:rPr>
              <a:t>          </a:t>
            </a:r>
            <a:r>
              <a:rPr lang="fr-FR" b="1" dirty="0" err="1">
                <a:solidFill>
                  <a:srgbClr val="C00000"/>
                </a:solidFill>
              </a:rPr>
              <a:t>محاضرة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بعنوان</a:t>
            </a:r>
            <a:r>
              <a:rPr lang="fr-FR" b="1" dirty="0">
                <a:solidFill>
                  <a:srgbClr val="C00000"/>
                </a:solidFill>
              </a:rPr>
              <a:t> :</a:t>
            </a:r>
            <a:r>
              <a:rPr lang="fr-FR" b="1" dirty="0" err="1">
                <a:solidFill>
                  <a:srgbClr val="C00000"/>
                </a:solidFill>
              </a:rPr>
              <a:t>الأهداف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الخاصة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للتربية</a:t>
            </a:r>
            <a:r>
              <a:rPr lang="fr-FR" b="1" dirty="0">
                <a:solidFill>
                  <a:srgbClr val="C00000"/>
                </a:solidFill>
              </a:rPr>
              <a:t> و </a:t>
            </a:r>
            <a:r>
              <a:rPr lang="fr-FR" b="1" dirty="0" err="1">
                <a:solidFill>
                  <a:srgbClr val="C00000"/>
                </a:solidFill>
              </a:rPr>
              <a:t>التعليم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في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ضوء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المجتمع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الجزائري</a:t>
            </a:r>
            <a:r>
              <a:rPr lang="fr-FR" b="1" dirty="0">
                <a:solidFill>
                  <a:srgbClr val="C00000"/>
                </a:solidFill>
              </a:rPr>
              <a:t> </a:t>
            </a:r>
          </a:p>
          <a:p>
            <a:pPr marL="0" indent="0" algn="r" rtl="1">
              <a:buNone/>
            </a:pPr>
            <a:r>
              <a:rPr lang="fr-FR" dirty="0" smtClean="0"/>
              <a:t>  -  </a:t>
            </a:r>
            <a:r>
              <a:rPr lang="fr-FR" dirty="0" err="1" smtClean="0"/>
              <a:t>بعد</a:t>
            </a:r>
            <a:r>
              <a:rPr lang="fr-FR" dirty="0" smtClean="0"/>
              <a:t> </a:t>
            </a:r>
            <a:r>
              <a:rPr lang="fr-FR" dirty="0" err="1"/>
              <a:t>الاستقلال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من</a:t>
            </a:r>
            <a:r>
              <a:rPr lang="fr-FR" dirty="0" smtClean="0"/>
              <a:t> </a:t>
            </a:r>
            <a:r>
              <a:rPr lang="fr-FR" dirty="0" err="1"/>
              <a:t>أبرز</a:t>
            </a:r>
            <a:r>
              <a:rPr lang="fr-FR" dirty="0"/>
              <a:t> </a:t>
            </a:r>
            <a:r>
              <a:rPr lang="fr-FR" dirty="0" err="1"/>
              <a:t>هذه</a:t>
            </a:r>
            <a:r>
              <a:rPr lang="fr-FR" dirty="0"/>
              <a:t> </a:t>
            </a:r>
            <a:r>
              <a:rPr lang="fr-FR" dirty="0" err="1"/>
              <a:t>الأهداف</a:t>
            </a:r>
            <a:r>
              <a:rPr lang="fr-FR" dirty="0"/>
              <a:t> </a:t>
            </a:r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الجزأرة</a:t>
            </a:r>
            <a:r>
              <a:rPr lang="ar-DZ" dirty="0" err="1" smtClean="0"/>
              <a:t>.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التعريب</a:t>
            </a:r>
            <a:r>
              <a:rPr lang="fr-FR" dirty="0" smtClean="0"/>
              <a:t>.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العدالة</a:t>
            </a:r>
            <a:r>
              <a:rPr lang="fr-FR" dirty="0" smtClean="0"/>
              <a:t> </a:t>
            </a:r>
            <a:r>
              <a:rPr lang="fr-FR" dirty="0" err="1"/>
              <a:t>الاجتماعية</a:t>
            </a:r>
            <a:r>
              <a:rPr lang="fr-FR" dirty="0"/>
              <a:t> </a:t>
            </a:r>
            <a:r>
              <a:rPr lang="fr-FR" dirty="0" smtClean="0"/>
              <a:t>.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- </a:t>
            </a:r>
            <a:r>
              <a:rPr lang="fr-FR" dirty="0" err="1" smtClean="0"/>
              <a:t>الاتجاه</a:t>
            </a:r>
            <a:r>
              <a:rPr lang="fr-FR" dirty="0" smtClean="0"/>
              <a:t> </a:t>
            </a:r>
            <a:r>
              <a:rPr lang="fr-FR" dirty="0" err="1"/>
              <a:t>العلمي</a:t>
            </a:r>
            <a:r>
              <a:rPr lang="fr-FR" dirty="0"/>
              <a:t> و </a:t>
            </a:r>
            <a:r>
              <a:rPr lang="fr-FR" dirty="0" err="1"/>
              <a:t>التكنولوجي</a:t>
            </a:r>
            <a:r>
              <a:rPr lang="fr-FR" dirty="0"/>
              <a:t>  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42187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93D6CF0-F2C3-E14A-96DB-50C77B1F0E0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0" indent="0" algn="ctr" rtl="1"/>
            <a:r>
              <a:rPr lang="fr-FR" b="1" u="sng" dirty="0" smtClean="0"/>
              <a:t/>
            </a:r>
            <a:br>
              <a:rPr lang="fr-FR" b="1" u="sng" dirty="0" smtClean="0"/>
            </a:br>
            <a:r>
              <a:rPr lang="fr-FR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900" b="1" dirty="0" err="1" smtClean="0">
                <a:latin typeface="Sakkal Majalla" pitchFamily="2" charset="-78"/>
                <a:cs typeface="Sakkal Majalla" pitchFamily="2" charset="-78"/>
              </a:rPr>
              <a:t>الوضعية</a:t>
            </a:r>
            <a:r>
              <a:rPr lang="fr-FR" sz="49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900" b="1" dirty="0" err="1" smtClean="0">
                <a:latin typeface="Sakkal Majalla" pitchFamily="2" charset="-78"/>
                <a:cs typeface="Sakkal Majalla" pitchFamily="2" charset="-78"/>
              </a:rPr>
              <a:t>التعليمية</a:t>
            </a:r>
            <a:r>
              <a:rPr lang="fr-FR" sz="49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900" b="1" dirty="0" err="1" smtClean="0">
                <a:latin typeface="Sakkal Majalla" pitchFamily="2" charset="-78"/>
                <a:cs typeface="Sakkal Majalla" pitchFamily="2" charset="-78"/>
              </a:rPr>
              <a:t>بعد</a:t>
            </a:r>
            <a:r>
              <a:rPr lang="fr-FR" sz="49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900" b="1" dirty="0" err="1" smtClean="0">
                <a:latin typeface="Sakkal Majalla" pitchFamily="2" charset="-78"/>
                <a:cs typeface="Sakkal Majalla" pitchFamily="2" charset="-78"/>
              </a:rPr>
              <a:t>الإستقلال</a:t>
            </a:r>
            <a:r>
              <a:rPr lang="fr-FR" sz="49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smtClean="0">
                <a:solidFill>
                  <a:srgbClr val="C00000"/>
                </a:solidFill>
              </a:rPr>
              <a:t/>
            </a:r>
            <a:br>
              <a:rPr lang="fr-FR" b="1" dirty="0" smtClean="0">
                <a:solidFill>
                  <a:srgbClr val="C00000"/>
                </a:solidFill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F3AC8C1-ED97-264A-903F-CA931AE5B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             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مراحل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النظام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التربوي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السنوات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الاولى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من</a:t>
            </a:r>
            <a:r>
              <a:rPr lang="fr-FR" sz="4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400" b="1" dirty="0" err="1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الاستقلال</a:t>
            </a:r>
            <a:endParaRPr lang="fr-FR" sz="4400" b="1" dirty="0" smtClean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0" indent="0" algn="r" rtl="1"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ميلاد</a:t>
            </a:r>
            <a:r>
              <a:rPr lang="fr-FR" b="1" dirty="0" smtClean="0"/>
              <a:t> </a:t>
            </a:r>
            <a:r>
              <a:rPr lang="fr-FR" b="1" dirty="0" err="1" smtClean="0"/>
              <a:t>المدرسة</a:t>
            </a:r>
            <a:r>
              <a:rPr lang="fr-FR" b="1" dirty="0" smtClean="0"/>
              <a:t> </a:t>
            </a:r>
            <a:r>
              <a:rPr lang="fr-FR" b="1" dirty="0" err="1" smtClean="0"/>
              <a:t>الأساسية</a:t>
            </a:r>
            <a:r>
              <a:rPr lang="fr-FR" b="1" dirty="0" smtClean="0"/>
              <a:t>  -</a:t>
            </a:r>
          </a:p>
          <a:p>
            <a:pPr marL="0" indent="0" algn="r" rtl="1"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المفهوم</a:t>
            </a:r>
            <a:r>
              <a:rPr lang="fr-FR" b="1" dirty="0" smtClean="0"/>
              <a:t> </a:t>
            </a:r>
            <a:r>
              <a:rPr lang="fr-FR" b="1" dirty="0" err="1" smtClean="0"/>
              <a:t>الجزائري</a:t>
            </a:r>
            <a:r>
              <a:rPr lang="fr-FR" b="1" dirty="0" smtClean="0"/>
              <a:t> </a:t>
            </a:r>
            <a:r>
              <a:rPr lang="fr-FR" b="1" dirty="0" err="1" smtClean="0"/>
              <a:t>للمدرسة</a:t>
            </a:r>
            <a:r>
              <a:rPr lang="fr-FR" b="1" dirty="0" smtClean="0"/>
              <a:t>  </a:t>
            </a:r>
            <a:r>
              <a:rPr lang="fr-FR" b="1" dirty="0" err="1" smtClean="0"/>
              <a:t>الأساسية</a:t>
            </a:r>
            <a:r>
              <a:rPr lang="fr-FR" b="1" dirty="0" smtClean="0"/>
              <a:t> </a:t>
            </a:r>
          </a:p>
          <a:p>
            <a:pPr marL="0" indent="0" algn="r" rtl="1"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أهداف</a:t>
            </a:r>
            <a:r>
              <a:rPr lang="fr-FR" b="1" dirty="0" smtClean="0"/>
              <a:t> </a:t>
            </a:r>
            <a:r>
              <a:rPr lang="fr-FR" b="1" dirty="0" err="1" smtClean="0"/>
              <a:t>التعليم</a:t>
            </a:r>
            <a:r>
              <a:rPr lang="fr-FR" b="1" dirty="0" smtClean="0"/>
              <a:t> </a:t>
            </a:r>
            <a:r>
              <a:rPr lang="fr-FR" b="1" dirty="0" err="1" smtClean="0"/>
              <a:t>الأساسي</a:t>
            </a:r>
            <a:r>
              <a:rPr lang="fr-FR" b="1" dirty="0" smtClean="0"/>
              <a:t> امرية35_76      </a:t>
            </a:r>
          </a:p>
          <a:p>
            <a:pPr marL="0" indent="0" algn="r" rtl="1"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هياكل</a:t>
            </a:r>
            <a:r>
              <a:rPr lang="fr-FR" b="1" dirty="0" smtClean="0"/>
              <a:t> </a:t>
            </a:r>
            <a:r>
              <a:rPr lang="fr-FR" b="1" dirty="0" err="1" smtClean="0"/>
              <a:t>النظام</a:t>
            </a:r>
            <a:r>
              <a:rPr lang="fr-FR" b="1" dirty="0" smtClean="0"/>
              <a:t> </a:t>
            </a:r>
            <a:r>
              <a:rPr lang="fr-FR" b="1" dirty="0" err="1" smtClean="0"/>
              <a:t>التربوي</a:t>
            </a:r>
            <a:r>
              <a:rPr lang="fr-FR" b="1" dirty="0" smtClean="0"/>
              <a:t>  </a:t>
            </a:r>
            <a:r>
              <a:rPr lang="fr-FR" b="1" dirty="0" err="1" smtClean="0"/>
              <a:t>بموجب</a:t>
            </a:r>
            <a:r>
              <a:rPr lang="fr-FR" b="1" dirty="0" smtClean="0"/>
              <a:t> </a:t>
            </a:r>
            <a:r>
              <a:rPr lang="fr-FR" b="1" dirty="0" err="1" smtClean="0"/>
              <a:t>الأمرية</a:t>
            </a:r>
            <a:r>
              <a:rPr lang="fr-FR" b="1" dirty="0" smtClean="0"/>
              <a:t> 16/4/1976 </a:t>
            </a:r>
          </a:p>
          <a:p>
            <a:pPr marL="0" indent="0" algn="r" rtl="1">
              <a:buNone/>
            </a:pPr>
            <a:r>
              <a:rPr lang="fr-FR" b="1" dirty="0" smtClean="0"/>
              <a:t> أ-</a:t>
            </a:r>
            <a:r>
              <a:rPr lang="fr-FR" b="1" dirty="0" err="1" smtClean="0"/>
              <a:t>التعليم</a:t>
            </a:r>
            <a:r>
              <a:rPr lang="fr-FR" b="1" dirty="0" smtClean="0"/>
              <a:t> </a:t>
            </a:r>
            <a:r>
              <a:rPr lang="fr-FR" b="1" dirty="0" err="1" smtClean="0"/>
              <a:t>التحضيري</a:t>
            </a:r>
            <a:endParaRPr lang="fr-FR" b="1" dirty="0" smtClean="0"/>
          </a:p>
          <a:p>
            <a:pPr marL="0" indent="0" algn="r" rtl="1">
              <a:buNone/>
            </a:pPr>
            <a:r>
              <a:rPr lang="fr-FR" b="1" dirty="0" smtClean="0"/>
              <a:t>   ب-</a:t>
            </a:r>
            <a:r>
              <a:rPr lang="fr-FR" b="1" dirty="0" err="1" smtClean="0"/>
              <a:t>التعليم</a:t>
            </a:r>
            <a:r>
              <a:rPr lang="fr-FR" b="1" dirty="0" smtClean="0"/>
              <a:t> </a:t>
            </a:r>
            <a:r>
              <a:rPr lang="fr-FR" b="1" dirty="0" err="1" smtClean="0"/>
              <a:t>الأساسي</a:t>
            </a:r>
            <a:r>
              <a:rPr lang="fr-FR" b="1" dirty="0" smtClean="0"/>
              <a:t>        </a:t>
            </a:r>
          </a:p>
          <a:p>
            <a:pPr marL="0" indent="0" algn="r" rtl="1">
              <a:buNone/>
            </a:pPr>
            <a:r>
              <a:rPr lang="fr-FR" dirty="0" smtClean="0"/>
              <a:t>    </a:t>
            </a:r>
            <a:r>
              <a:rPr lang="fr-FR" b="1" dirty="0" smtClean="0"/>
              <a:t>ج-</a:t>
            </a:r>
            <a:r>
              <a:rPr lang="fr-FR" b="1" dirty="0" err="1" smtClean="0"/>
              <a:t>التعليم</a:t>
            </a:r>
            <a:r>
              <a:rPr lang="fr-FR" b="1" dirty="0" smtClean="0"/>
              <a:t> </a:t>
            </a:r>
            <a:r>
              <a:rPr lang="fr-FR" b="1" dirty="0" err="1" smtClean="0"/>
              <a:t>الثانوي</a:t>
            </a:r>
            <a:endParaRPr lang="fr-FR" b="1" dirty="0" smtClean="0"/>
          </a:p>
          <a:p>
            <a:pPr marL="0" indent="0" algn="r" rtl="1">
              <a:buNone/>
            </a:pPr>
            <a:endParaRPr lang="ar-DZ" b="1" dirty="0" smtClean="0"/>
          </a:p>
          <a:p>
            <a:pPr marL="0" indent="0" algn="r" rtl="1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42187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EC3DCE2-F33D-384A-9D80-5349C9886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9723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1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sz="4400" b="1" dirty="0" smtClean="0"/>
              <a:t>مدخل إلى علوم التربية</a:t>
            </a:r>
            <a:br>
              <a:rPr lang="ar-DZ" sz="4400" b="1" dirty="0" smtClean="0"/>
            </a:br>
            <a:r>
              <a:rPr lang="ar-DZ" sz="4400" b="1" dirty="0" smtClean="0"/>
              <a:t>السّنة الأولى </a:t>
            </a:r>
            <a:br>
              <a:rPr lang="ar-DZ" sz="4400" b="1" dirty="0" smtClean="0"/>
            </a:br>
            <a:r>
              <a:rPr lang="ar-DZ" sz="4400" b="1" dirty="0" smtClean="0"/>
              <a:t>المجموعة الرّابعة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07133C4-F509-6442-AE3C-4EB4370C7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1295400"/>
          </a:xfrm>
        </p:spPr>
        <p:txBody>
          <a:bodyPr>
            <a:normAutofit fontScale="25000" lnSpcReduction="20000"/>
          </a:bodyPr>
          <a:lstStyle/>
          <a:p>
            <a:r>
              <a:rPr lang="ar-DZ" sz="17600" b="1" dirty="0" smtClean="0"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fr-FR" sz="17600" b="1" dirty="0" err="1" smtClean="0">
                <a:latin typeface="Sakkal Majalla" pitchFamily="2" charset="-78"/>
                <a:cs typeface="Sakkal Majalla" pitchFamily="2" charset="-78"/>
              </a:rPr>
              <a:t>دروس</a:t>
            </a:r>
            <a:r>
              <a:rPr lang="fr-FR" sz="17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17600" b="1" dirty="0" smtClean="0">
                <a:latin typeface="Sakkal Majalla" pitchFamily="2" charset="-78"/>
                <a:cs typeface="Sakkal Majalla" pitchFamily="2" charset="-78"/>
              </a:rPr>
              <a:t>عن بعد </a:t>
            </a:r>
            <a:r>
              <a:rPr lang="fr-FR" sz="17600" b="1" dirty="0" err="1" smtClean="0">
                <a:latin typeface="Sakkal Majalla" pitchFamily="2" charset="-78"/>
                <a:cs typeface="Sakkal Majalla" pitchFamily="2" charset="-78"/>
              </a:rPr>
              <a:t>الأستاذ</a:t>
            </a:r>
            <a:r>
              <a:rPr lang="fr-FR" sz="7700" b="1" dirty="0" smtClean="0"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r>
              <a:rPr lang="fr-FR" sz="17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الدكتور</a:t>
            </a:r>
            <a:r>
              <a:rPr lang="fr-FR" sz="17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</a:t>
            </a:r>
            <a:r>
              <a:rPr lang="ar-DZ" sz="17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17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17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</a:t>
            </a:r>
            <a:r>
              <a:rPr lang="fr-FR" sz="17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محمد</a:t>
            </a:r>
            <a:r>
              <a:rPr lang="fr-FR" sz="17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17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بوريو</a:t>
            </a:r>
            <a:r>
              <a:rPr lang="ar-DZ" sz="135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135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sz="13500" b="1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xmlns="" val="69920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C9BCC5F-8A38-8349-9082-9CA248F0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65125"/>
            <a:ext cx="8077200" cy="132556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rtl="1"/>
            <a:r>
              <a:rPr lang="fr-FR" b="1" dirty="0" smtClean="0">
                <a:latin typeface="Sakkal Majalla" pitchFamily="2" charset="-78"/>
                <a:cs typeface="Sakkal Majalla" pitchFamily="2" charset="-78"/>
              </a:rPr>
              <a:t>       </a:t>
            </a:r>
            <a:r>
              <a:rPr lang="fr-FR" b="1" dirty="0" err="1" smtClean="0">
                <a:latin typeface="Sakkal Majalla" pitchFamily="2" charset="-78"/>
                <a:cs typeface="Sakkal Majalla" pitchFamily="2" charset="-78"/>
              </a:rPr>
              <a:t>مدخل</a:t>
            </a:r>
            <a:r>
              <a:rPr lang="fr-FR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>
                <a:latin typeface="Sakkal Majalla" pitchFamily="2" charset="-78"/>
                <a:cs typeface="Sakkal Majalla" pitchFamily="2" charset="-78"/>
              </a:rPr>
              <a:t>إلى</a:t>
            </a:r>
            <a:r>
              <a:rPr lang="fr-FR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>
                <a:latin typeface="Sakkal Majalla" pitchFamily="2" charset="-78"/>
                <a:cs typeface="Sakkal Majalla" pitchFamily="2" charset="-78"/>
              </a:rPr>
              <a:t>علوم</a:t>
            </a:r>
            <a:r>
              <a:rPr lang="fr-FR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>
                <a:latin typeface="Sakkal Majalla" pitchFamily="2" charset="-78"/>
                <a:cs typeface="Sakkal Majalla" pitchFamily="2" charset="-78"/>
              </a:rPr>
              <a:t>التربية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</a:t>
            </a:r>
            <a:r>
              <a:rPr lang="fr-FR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السنة</a:t>
            </a:r>
            <a:r>
              <a:rPr lang="fr-FR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الأولى</a:t>
            </a:r>
            <a:r>
              <a:rPr lang="fr-FR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: </a:t>
            </a:r>
            <a:r>
              <a:rPr lang="fr-FR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المجموعة</a:t>
            </a:r>
            <a:r>
              <a:rPr lang="fr-FR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4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F381CB9-F68F-0B4F-B084-B02AA304A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58425" cy="55086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r" rtl="1">
              <a:buNone/>
            </a:pP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</a:t>
            </a:r>
            <a:endParaRPr lang="fr-FR" sz="5100" b="1" dirty="0" smtClean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  <a:p>
            <a:pPr marL="0" indent="0" algn="r" rtl="1">
              <a:buNone/>
            </a:pPr>
            <a:r>
              <a:rPr lang="fr-FR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المحاضرة1: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بعنوان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: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مقارنة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بين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خصائص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التربية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التقليدية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و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خصائص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التربية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الحديثية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اولا:خصائص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التربية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التقليدية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ثانيا:خصائص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التربية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الحديثة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r-FR" sz="58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</a:t>
            </a:r>
            <a:r>
              <a:rPr lang="fr-FR" sz="58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المحاضرة</a:t>
            </a:r>
            <a:r>
              <a:rPr lang="fr-FR" sz="58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2 : </a:t>
            </a:r>
            <a:r>
              <a:rPr lang="fr-FR" sz="58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بعنوان</a:t>
            </a:r>
            <a:r>
              <a:rPr lang="fr-FR" sz="58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: </a:t>
            </a:r>
            <a:r>
              <a:rPr lang="fr-FR" sz="58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عوامل</a:t>
            </a:r>
            <a:r>
              <a:rPr lang="fr-FR" sz="58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8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التربية</a:t>
            </a:r>
            <a:r>
              <a:rPr lang="fr-FR" sz="58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r-FR" sz="51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أ 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–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الأسرة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: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يظهر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تأثير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الأسرة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حياة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الطفل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الأمور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التالية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                      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الناحية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الجسمية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–</a:t>
            </a:r>
          </a:p>
          <a:p>
            <a:pPr marL="0" indent="0" algn="r" rtl="1">
              <a:buNone/>
            </a:pP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                       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الناحية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العقلية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-</a:t>
            </a:r>
          </a:p>
          <a:p>
            <a:pPr marL="0" indent="0" algn="r" rtl="1">
              <a:buNone/>
            </a:pP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                   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الناحية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الإجتماعية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-        </a:t>
            </a:r>
          </a:p>
          <a:p>
            <a:pPr marL="0" indent="0" algn="r" rtl="1">
              <a:buNone/>
            </a:pP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                      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الناحية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الوجدانية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-</a:t>
            </a:r>
          </a:p>
          <a:p>
            <a:pPr marL="0" indent="0" algn="r" rtl="1">
              <a:buNone/>
            </a:pP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                               -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5100" b="1" dirty="0" err="1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االناحيةالاخلاقية</a:t>
            </a:r>
            <a:r>
              <a:rPr lang="fr-FR" sz="5100" b="1" dirty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-</a:t>
            </a:r>
          </a:p>
          <a:p>
            <a:pPr marL="457200" lvl="1" indent="0" algn="r" rtl="1">
              <a:buNone/>
            </a:pPr>
            <a:r>
              <a:rPr lang="fr-FR" sz="4200" dirty="0"/>
              <a:t>                                                 </a:t>
            </a:r>
          </a:p>
          <a:p>
            <a:pPr marL="0" indent="0">
              <a:buNone/>
            </a:pPr>
            <a:r>
              <a:rPr lang="fr-FR" sz="4200" dirty="0"/>
              <a:t>         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90313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FAD1FD2-13CC-5146-BCE7-627233C08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solidFill>
                  <a:srgbClr val="00B050"/>
                </a:solidFill>
                <a:latin typeface="Sakkal Majalla" pitchFamily="2" charset="-78"/>
                <a:cs typeface="Sakkal Majalla" pitchFamily="2" charset="-78"/>
              </a:rPr>
              <a:t>وظائف الأسرة </a:t>
            </a:r>
            <a:endParaRPr lang="fr-FR" b="1" dirty="0">
              <a:solidFill>
                <a:srgbClr val="00B05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9BD87FC-095E-1441-A9EA-603048C08DD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 algn="r" rtl="1">
              <a:buNone/>
            </a:pPr>
            <a:r>
              <a:rPr lang="fr-FR" b="1" dirty="0" smtClean="0"/>
              <a:t>-</a:t>
            </a:r>
            <a:r>
              <a:rPr lang="fr-FR" b="1" dirty="0" err="1"/>
              <a:t>الوظيفة</a:t>
            </a:r>
            <a:r>
              <a:rPr lang="fr-FR" b="1" dirty="0"/>
              <a:t> </a:t>
            </a:r>
            <a:r>
              <a:rPr lang="fr-FR" b="1" dirty="0" err="1"/>
              <a:t>البيولوجية</a:t>
            </a:r>
            <a:endParaRPr lang="fr-FR" b="1" dirty="0"/>
          </a:p>
          <a:p>
            <a:pPr marL="0" indent="0" algn="r" rtl="1">
              <a:buFontTx/>
              <a:buChar char="-"/>
            </a:pPr>
            <a:r>
              <a:rPr lang="fr-FR" b="1" dirty="0" err="1" smtClean="0"/>
              <a:t>الوظيفة</a:t>
            </a:r>
            <a:r>
              <a:rPr lang="fr-FR" b="1" dirty="0" smtClean="0"/>
              <a:t> </a:t>
            </a:r>
            <a:r>
              <a:rPr lang="fr-FR" b="1" dirty="0" err="1" smtClean="0"/>
              <a:t>التربوية</a:t>
            </a:r>
            <a:r>
              <a:rPr lang="fr-FR" b="1" dirty="0" smtClean="0"/>
              <a:t>    </a:t>
            </a:r>
          </a:p>
          <a:p>
            <a:pPr marL="0" indent="0" algn="r" rtl="1">
              <a:buNone/>
            </a:pPr>
            <a:r>
              <a:rPr lang="ar-DZ" b="1" dirty="0" err="1" smtClean="0"/>
              <a:t>-</a:t>
            </a:r>
            <a:r>
              <a:rPr lang="fr-FR" b="1" dirty="0" err="1" smtClean="0"/>
              <a:t>الوظيفة</a:t>
            </a:r>
            <a:r>
              <a:rPr lang="fr-FR" b="1" dirty="0" smtClean="0"/>
              <a:t> </a:t>
            </a:r>
            <a:r>
              <a:rPr lang="fr-FR" b="1" dirty="0" err="1"/>
              <a:t>الاجتماعية</a:t>
            </a:r>
            <a:r>
              <a:rPr lang="fr-FR" b="1" dirty="0"/>
              <a:t> و </a:t>
            </a:r>
            <a:r>
              <a:rPr lang="fr-FR" b="1" dirty="0" err="1" smtClean="0"/>
              <a:t>النفسية</a:t>
            </a:r>
            <a:r>
              <a:rPr lang="fr-FR" b="1" dirty="0" smtClean="0"/>
              <a:t> </a:t>
            </a:r>
          </a:p>
          <a:p>
            <a:pPr marL="0" indent="0" algn="r" rtl="1">
              <a:buNone/>
            </a:pPr>
            <a:r>
              <a:rPr lang="fr-FR" b="1" dirty="0" smtClean="0"/>
              <a:t>-</a:t>
            </a:r>
            <a:r>
              <a:rPr lang="fr-FR" b="1" dirty="0" err="1" smtClean="0"/>
              <a:t>الوظيفة</a:t>
            </a:r>
            <a:r>
              <a:rPr lang="fr-FR" b="1" dirty="0" smtClean="0"/>
              <a:t> </a:t>
            </a:r>
            <a:r>
              <a:rPr lang="fr-FR" b="1" dirty="0" err="1" smtClean="0"/>
              <a:t>التشريعية</a:t>
            </a:r>
            <a:r>
              <a:rPr lang="fr-FR" b="1" dirty="0" smtClean="0"/>
              <a:t> </a:t>
            </a:r>
          </a:p>
          <a:p>
            <a:pPr marL="0" indent="0" algn="r" rtl="1">
              <a:buNone/>
            </a:pPr>
            <a:r>
              <a:rPr lang="fr-FR" b="1" dirty="0" smtClean="0"/>
              <a:t>-</a:t>
            </a:r>
            <a:r>
              <a:rPr lang="fr-FR" b="1" dirty="0" err="1" smtClean="0"/>
              <a:t>الوظيفة</a:t>
            </a:r>
            <a:r>
              <a:rPr lang="fr-FR" b="1" dirty="0" smtClean="0"/>
              <a:t> </a:t>
            </a:r>
            <a:r>
              <a:rPr lang="fr-FR" b="1" dirty="0" err="1" smtClean="0"/>
              <a:t>الدينية</a:t>
            </a:r>
            <a:endParaRPr lang="fr-FR" b="1" dirty="0" smtClean="0"/>
          </a:p>
          <a:p>
            <a:pPr marL="0" indent="0" algn="r" rtl="1">
              <a:buNone/>
            </a:pPr>
            <a:r>
              <a:rPr lang="fr-FR" b="1" dirty="0" smtClean="0"/>
              <a:t>-</a:t>
            </a:r>
            <a:r>
              <a:rPr lang="fr-FR" b="1" dirty="0" err="1" smtClean="0"/>
              <a:t>الوظيفة</a:t>
            </a:r>
            <a:r>
              <a:rPr lang="fr-FR" b="1" dirty="0" smtClean="0"/>
              <a:t> </a:t>
            </a:r>
            <a:r>
              <a:rPr lang="fr-FR" b="1" dirty="0" err="1" smtClean="0"/>
              <a:t>الإقتصادية</a:t>
            </a:r>
            <a:r>
              <a:rPr lang="fr-FR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40492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0BDE9DF-2AF4-B543-9C10-3044572D62C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b="1" dirty="0" err="1" smtClean="0">
                <a:solidFill>
                  <a:srgbClr val="7030A0"/>
                </a:solidFill>
              </a:rPr>
              <a:t>المدرسة</a:t>
            </a:r>
            <a:r>
              <a:rPr lang="fr-FR" b="1" dirty="0" smtClean="0">
                <a:solidFill>
                  <a:srgbClr val="7030A0"/>
                </a:solidFill>
              </a:rPr>
              <a:t> 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b="1" dirty="0" smtClean="0">
                <a:solidFill>
                  <a:srgbClr val="7030A0"/>
                </a:solidFill>
              </a:rPr>
              <a:t>:ب 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8B8E873-D1D5-7B46-A21B-949DD7CF211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endParaRPr lang="fr-FR" sz="3200" b="1" dirty="0"/>
          </a:p>
          <a:p>
            <a:pPr marL="0" indent="0" algn="r" rtl="1">
              <a:buNone/>
            </a:pPr>
            <a:r>
              <a:rPr lang="fr-FR" sz="4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-</a:t>
            </a:r>
            <a:r>
              <a:rPr lang="fr-FR" sz="4000" b="1" dirty="0" err="1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وظيفة</a:t>
            </a:r>
            <a:r>
              <a:rPr lang="fr-FR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المدرسة</a:t>
            </a:r>
            <a:r>
              <a:rPr lang="fr-FR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المجتمع</a:t>
            </a:r>
            <a:r>
              <a:rPr lang="fr-FR" sz="4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4000" b="1" dirty="0" err="1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الحديث</a:t>
            </a:r>
            <a:endParaRPr lang="fr-FR" sz="40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0" indent="0" algn="r" rtl="1">
              <a:buNone/>
            </a:pPr>
            <a:r>
              <a:rPr lang="fr-FR" sz="3200" b="1" dirty="0" err="1" smtClean="0"/>
              <a:t>وظائف</a:t>
            </a:r>
            <a:r>
              <a:rPr lang="fr-FR" sz="3200" b="1" dirty="0" smtClean="0"/>
              <a:t> </a:t>
            </a:r>
            <a:r>
              <a:rPr lang="fr-FR" sz="3200" b="1" dirty="0" err="1"/>
              <a:t>المدرسة</a:t>
            </a:r>
            <a:r>
              <a:rPr lang="fr-FR" sz="3200" b="1" dirty="0"/>
              <a:t> </a:t>
            </a:r>
            <a:r>
              <a:rPr lang="fr-FR" sz="3200" b="1" dirty="0" err="1"/>
              <a:t>كما</a:t>
            </a:r>
            <a:r>
              <a:rPr lang="fr-FR" sz="3200" b="1" dirty="0"/>
              <a:t> </a:t>
            </a:r>
            <a:r>
              <a:rPr lang="fr-FR" sz="3200" b="1" dirty="0" err="1"/>
              <a:t>حددها</a:t>
            </a:r>
            <a:r>
              <a:rPr lang="fr-FR" sz="3200" b="1" dirty="0"/>
              <a:t> </a:t>
            </a:r>
            <a:r>
              <a:rPr lang="fr-FR" sz="3200" b="1" dirty="0" err="1"/>
              <a:t>جون</a:t>
            </a:r>
            <a:r>
              <a:rPr lang="fr-FR" sz="3200" b="1" dirty="0"/>
              <a:t> </a:t>
            </a:r>
            <a:r>
              <a:rPr lang="fr-FR" sz="3200" b="1" dirty="0" err="1"/>
              <a:t>ديوي</a:t>
            </a:r>
            <a:endParaRPr lang="fr-FR" sz="3200" b="1" dirty="0"/>
          </a:p>
          <a:p>
            <a:pPr marL="0" indent="0" algn="r" rtl="1">
              <a:buNone/>
            </a:pPr>
            <a:r>
              <a:rPr lang="fr-FR" b="1" dirty="0" smtClean="0"/>
              <a:t> - </a:t>
            </a:r>
            <a:r>
              <a:rPr lang="fr-FR" b="1" dirty="0" err="1" smtClean="0"/>
              <a:t>نقل</a:t>
            </a:r>
            <a:r>
              <a:rPr lang="fr-FR" b="1" dirty="0" smtClean="0"/>
              <a:t> </a:t>
            </a:r>
            <a:r>
              <a:rPr lang="fr-FR" b="1" dirty="0" err="1"/>
              <a:t>التراث</a:t>
            </a:r>
            <a:r>
              <a:rPr lang="fr-FR" b="1" dirty="0"/>
              <a:t> </a:t>
            </a:r>
            <a:r>
              <a:rPr lang="fr-FR" b="1" dirty="0" err="1" smtClean="0"/>
              <a:t>الاجتماعي</a:t>
            </a:r>
            <a:endParaRPr lang="fr-FR" b="1" dirty="0"/>
          </a:p>
          <a:p>
            <a:pPr marL="0" indent="0" algn="r" rtl="1">
              <a:buNone/>
            </a:pPr>
            <a:r>
              <a:rPr lang="ar-DZ" b="1" dirty="0" smtClean="0"/>
              <a:t> </a:t>
            </a:r>
            <a:r>
              <a:rPr lang="ar-DZ" b="1" dirty="0" err="1" smtClean="0"/>
              <a:t>-</a:t>
            </a:r>
            <a:r>
              <a:rPr lang="ar-DZ" b="1" dirty="0" smtClean="0"/>
              <a:t> </a:t>
            </a:r>
            <a:r>
              <a:rPr lang="fr-FR" b="1" dirty="0" err="1" smtClean="0"/>
              <a:t>التبسيط</a:t>
            </a:r>
            <a:endParaRPr lang="fr-FR" b="1" dirty="0"/>
          </a:p>
          <a:p>
            <a:pPr marL="0" indent="0" algn="r" rtl="1">
              <a:buNone/>
            </a:pPr>
            <a:r>
              <a:rPr lang="ar-DZ" b="1" dirty="0" smtClean="0"/>
              <a:t>  </a:t>
            </a:r>
            <a:r>
              <a:rPr lang="ar-DZ" b="1" dirty="0" err="1" smtClean="0"/>
              <a:t>-</a:t>
            </a:r>
            <a:r>
              <a:rPr lang="ar-DZ" b="1" dirty="0" smtClean="0"/>
              <a:t> </a:t>
            </a:r>
            <a:r>
              <a:rPr lang="fr-FR" b="1" dirty="0" err="1" smtClean="0"/>
              <a:t>التطهير</a:t>
            </a:r>
            <a:endParaRPr lang="fr-FR" b="1" dirty="0"/>
          </a:p>
          <a:p>
            <a:pPr marL="0" indent="0" algn="r" rtl="1">
              <a:buNone/>
            </a:pPr>
            <a:r>
              <a:rPr lang="fr-FR" b="1" dirty="0" smtClean="0"/>
              <a:t> - </a:t>
            </a:r>
            <a:r>
              <a:rPr lang="fr-FR" b="1" dirty="0" err="1" smtClean="0"/>
              <a:t>إقرار</a:t>
            </a:r>
            <a:r>
              <a:rPr lang="fr-FR" b="1" dirty="0" smtClean="0"/>
              <a:t> </a:t>
            </a:r>
            <a:r>
              <a:rPr lang="fr-FR" b="1" dirty="0" err="1"/>
              <a:t>التوازن</a:t>
            </a:r>
            <a:r>
              <a:rPr lang="fr-FR" b="1" dirty="0"/>
              <a:t> </a:t>
            </a:r>
            <a:r>
              <a:rPr lang="fr-FR" b="1" dirty="0" err="1"/>
              <a:t>بين</a:t>
            </a:r>
            <a:r>
              <a:rPr lang="fr-FR" b="1" dirty="0"/>
              <a:t> </a:t>
            </a:r>
            <a:r>
              <a:rPr lang="fr-FR" b="1" dirty="0" err="1"/>
              <a:t>مختلف</a:t>
            </a:r>
            <a:r>
              <a:rPr lang="fr-FR" b="1" dirty="0"/>
              <a:t> </a:t>
            </a:r>
            <a:r>
              <a:rPr lang="fr-FR" b="1" dirty="0" err="1"/>
              <a:t>عناصر</a:t>
            </a:r>
            <a:r>
              <a:rPr lang="fr-FR" b="1" dirty="0"/>
              <a:t> </a:t>
            </a:r>
            <a:r>
              <a:rPr lang="fr-FR" b="1" dirty="0" err="1"/>
              <a:t>البيئة</a:t>
            </a:r>
            <a:r>
              <a:rPr lang="fr-FR" b="1" dirty="0"/>
              <a:t> </a:t>
            </a:r>
            <a:r>
              <a:rPr lang="fr-FR" b="1" dirty="0" err="1" smtClean="0"/>
              <a:t>الاجتماعية</a:t>
            </a:r>
            <a:endParaRPr lang="fr-FR" b="1" dirty="0"/>
          </a:p>
          <a:p>
            <a:pPr marL="0" indent="0" algn="r" rtl="1">
              <a:buNone/>
            </a:pPr>
            <a:r>
              <a:rPr lang="fr-FR" b="1" dirty="0" smtClean="0"/>
              <a:t> - </a:t>
            </a:r>
            <a:r>
              <a:rPr lang="fr-FR" b="1" dirty="0" err="1" smtClean="0"/>
              <a:t>الوظيفة</a:t>
            </a:r>
            <a:r>
              <a:rPr lang="fr-FR" b="1" dirty="0" smtClean="0"/>
              <a:t> </a:t>
            </a:r>
            <a:r>
              <a:rPr lang="fr-FR" b="1" dirty="0" err="1"/>
              <a:t>الاجتماعية</a:t>
            </a:r>
            <a:r>
              <a:rPr lang="fr-FR" b="1" dirty="0"/>
              <a:t> </a:t>
            </a:r>
            <a:r>
              <a:rPr lang="fr-FR" b="1" dirty="0" err="1" smtClean="0"/>
              <a:t>للمدرسة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60765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4116D68-59B0-AC4D-94B7-322BEA74B6B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rtl="1"/>
            <a:r>
              <a:rPr lang="ar-DZ" sz="48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المعلّم </a:t>
            </a:r>
            <a:endParaRPr lang="fr-FR" sz="48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98FCAA8-C3B3-384A-B2DB-8416D2E20C9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r-FR" sz="3200" b="1" dirty="0" smtClean="0"/>
              <a:t>                    </a:t>
            </a:r>
            <a:r>
              <a:rPr lang="fr-FR" sz="3200" b="1" dirty="0" smtClean="0">
                <a:solidFill>
                  <a:srgbClr val="C00000"/>
                </a:solidFill>
              </a:rPr>
              <a:t>المحاضرة3</a:t>
            </a:r>
            <a:r>
              <a:rPr lang="fr-FR" dirty="0" smtClean="0">
                <a:solidFill>
                  <a:srgbClr val="C00000"/>
                </a:solidFill>
              </a:rPr>
              <a:t>: </a:t>
            </a:r>
            <a:endParaRPr lang="fr-FR" dirty="0">
              <a:solidFill>
                <a:srgbClr val="C00000"/>
              </a:solidFill>
            </a:endParaRPr>
          </a:p>
          <a:p>
            <a:pPr marL="0" indent="0" algn="r" rtl="1">
              <a:buNone/>
            </a:pPr>
            <a:r>
              <a:rPr lang="fr-FR" b="1" dirty="0" smtClean="0"/>
              <a:t> - </a:t>
            </a:r>
            <a:r>
              <a:rPr lang="fr-FR" sz="3600" b="1" dirty="0" err="1" smtClean="0">
                <a:solidFill>
                  <a:srgbClr val="002060"/>
                </a:solidFill>
              </a:rPr>
              <a:t>إعداد</a:t>
            </a:r>
            <a:r>
              <a:rPr lang="fr-FR" sz="3600" b="1" dirty="0" smtClean="0">
                <a:solidFill>
                  <a:srgbClr val="002060"/>
                </a:solidFill>
              </a:rPr>
              <a:t> </a:t>
            </a:r>
            <a:r>
              <a:rPr lang="fr-FR" sz="3600" b="1" dirty="0" err="1" smtClean="0">
                <a:solidFill>
                  <a:srgbClr val="002060"/>
                </a:solidFill>
              </a:rPr>
              <a:t>المعلم</a:t>
            </a:r>
            <a:endParaRPr lang="fr-FR" sz="3600" b="1" dirty="0">
              <a:solidFill>
                <a:srgbClr val="002060"/>
              </a:solidFill>
            </a:endParaRPr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الإعداد</a:t>
            </a:r>
            <a:r>
              <a:rPr lang="fr-FR" dirty="0" smtClean="0"/>
              <a:t> </a:t>
            </a:r>
            <a:r>
              <a:rPr lang="fr-FR" dirty="0" err="1"/>
              <a:t>الثقافي</a:t>
            </a:r>
            <a:r>
              <a:rPr lang="fr-FR" dirty="0"/>
              <a:t>  </a:t>
            </a:r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الإعداد</a:t>
            </a:r>
            <a:r>
              <a:rPr lang="fr-FR" dirty="0" smtClean="0"/>
              <a:t> </a:t>
            </a:r>
            <a:r>
              <a:rPr lang="fr-FR" dirty="0" err="1"/>
              <a:t>التربوي</a:t>
            </a:r>
            <a:r>
              <a:rPr lang="fr-FR" dirty="0"/>
              <a:t>   </a:t>
            </a:r>
          </a:p>
          <a:p>
            <a:pPr marL="0" indent="0" algn="r" rtl="1">
              <a:buNone/>
            </a:pPr>
            <a:r>
              <a:rPr lang="fr-FR" dirty="0" smtClean="0"/>
              <a:t> - </a:t>
            </a:r>
            <a:r>
              <a:rPr lang="fr-FR" dirty="0" err="1" smtClean="0"/>
              <a:t>الإعداد</a:t>
            </a:r>
            <a:r>
              <a:rPr lang="fr-FR" dirty="0" smtClean="0"/>
              <a:t> </a:t>
            </a:r>
            <a:r>
              <a:rPr lang="fr-FR" dirty="0" err="1" smtClean="0"/>
              <a:t>الأكاديمي</a:t>
            </a:r>
            <a:r>
              <a:rPr lang="fr-FR" dirty="0" smtClean="0"/>
              <a:t>  </a:t>
            </a:r>
          </a:p>
          <a:p>
            <a:pPr marL="0" indent="0" algn="r" rtl="1">
              <a:buNone/>
            </a:pPr>
            <a:r>
              <a:rPr lang="fr-FR" dirty="0" smtClean="0"/>
              <a:t> - </a:t>
            </a:r>
            <a:r>
              <a:rPr lang="fr-FR" dirty="0" err="1" smtClean="0"/>
              <a:t>الإعداد</a:t>
            </a:r>
            <a:r>
              <a:rPr lang="fr-FR" dirty="0" smtClean="0"/>
              <a:t> </a:t>
            </a:r>
            <a:r>
              <a:rPr lang="fr-FR" dirty="0" err="1" smtClean="0"/>
              <a:t>أثناء</a:t>
            </a:r>
            <a:r>
              <a:rPr lang="fr-FR" dirty="0" smtClean="0"/>
              <a:t> </a:t>
            </a:r>
            <a:r>
              <a:rPr lang="fr-FR" dirty="0" err="1" smtClean="0"/>
              <a:t>الخدمة</a:t>
            </a:r>
            <a:r>
              <a:rPr lang="fr-FR" dirty="0" smtClean="0"/>
              <a:t> </a:t>
            </a:r>
          </a:p>
          <a:p>
            <a:pPr marL="0" indent="0" algn="r" rtl="1">
              <a:buNone/>
            </a:pPr>
            <a:r>
              <a:rPr lang="fr-FR" sz="3200" b="1" dirty="0" smtClean="0">
                <a:solidFill>
                  <a:srgbClr val="002060"/>
                </a:solidFill>
              </a:rPr>
              <a:t> </a:t>
            </a:r>
            <a:r>
              <a:rPr lang="fr-FR" sz="3200" b="1" dirty="0" err="1" smtClean="0">
                <a:solidFill>
                  <a:srgbClr val="002060"/>
                </a:solidFill>
              </a:rPr>
              <a:t>الخصائص</a:t>
            </a:r>
            <a:r>
              <a:rPr lang="fr-FR" sz="3200" b="1" dirty="0" smtClean="0">
                <a:solidFill>
                  <a:srgbClr val="002060"/>
                </a:solidFill>
              </a:rPr>
              <a:t> </a:t>
            </a:r>
            <a:r>
              <a:rPr lang="fr-FR" sz="3200" b="1" dirty="0" err="1">
                <a:solidFill>
                  <a:srgbClr val="002060"/>
                </a:solidFill>
              </a:rPr>
              <a:t>الواجب</a:t>
            </a:r>
            <a:r>
              <a:rPr lang="fr-FR" sz="3200" b="1" dirty="0">
                <a:solidFill>
                  <a:srgbClr val="002060"/>
                </a:solidFill>
              </a:rPr>
              <a:t> </a:t>
            </a:r>
            <a:r>
              <a:rPr lang="fr-FR" sz="3200" b="1" dirty="0" err="1">
                <a:solidFill>
                  <a:srgbClr val="002060"/>
                </a:solidFill>
              </a:rPr>
              <a:t>توافرها</a:t>
            </a:r>
            <a:r>
              <a:rPr lang="fr-FR" sz="3200" b="1" dirty="0">
                <a:solidFill>
                  <a:srgbClr val="002060"/>
                </a:solidFill>
              </a:rPr>
              <a:t> </a:t>
            </a:r>
            <a:r>
              <a:rPr lang="fr-FR" sz="3200" b="1" dirty="0" err="1">
                <a:solidFill>
                  <a:srgbClr val="002060"/>
                </a:solidFill>
              </a:rPr>
              <a:t>في</a:t>
            </a:r>
            <a:r>
              <a:rPr lang="fr-FR" sz="3200" b="1" dirty="0">
                <a:solidFill>
                  <a:srgbClr val="002060"/>
                </a:solidFill>
              </a:rPr>
              <a:t> </a:t>
            </a:r>
            <a:r>
              <a:rPr lang="fr-FR" sz="3200" b="1" dirty="0" err="1" smtClean="0">
                <a:solidFill>
                  <a:srgbClr val="002060"/>
                </a:solidFill>
              </a:rPr>
              <a:t>المعلم</a:t>
            </a:r>
            <a:r>
              <a:rPr lang="fr-FR" sz="3200" b="1" dirty="0" smtClean="0">
                <a:solidFill>
                  <a:srgbClr val="002060"/>
                </a:solidFill>
              </a:rPr>
              <a:t> </a:t>
            </a:r>
            <a:endParaRPr lang="fr-FR" sz="3200" dirty="0">
              <a:solidFill>
                <a:srgbClr val="002060"/>
              </a:solidFill>
            </a:endParaRPr>
          </a:p>
          <a:p>
            <a:pPr marL="0" indent="0" algn="r" rtl="1">
              <a:buNone/>
            </a:pPr>
            <a:r>
              <a:rPr lang="fr-FR" dirty="0" err="1" smtClean="0"/>
              <a:t>الخصائص</a:t>
            </a:r>
            <a:r>
              <a:rPr lang="fr-FR" dirty="0" smtClean="0"/>
              <a:t> </a:t>
            </a:r>
            <a:r>
              <a:rPr lang="fr-FR" dirty="0" err="1"/>
              <a:t>الجسمية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163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00B7DF5-0B26-8046-A66C-974D3258567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تابع لخصائص المعلّم</a:t>
            </a:r>
            <a:endParaRPr lang="fr-FR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7C5C702-64CB-ED4C-B4A0-D2291A02C58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r-FR" dirty="0" smtClean="0"/>
              <a:t> - </a:t>
            </a:r>
            <a:r>
              <a:rPr lang="fr-FR" dirty="0" err="1" smtClean="0"/>
              <a:t>الخصائص</a:t>
            </a:r>
            <a:r>
              <a:rPr lang="fr-FR" dirty="0" smtClean="0"/>
              <a:t> </a:t>
            </a:r>
            <a:r>
              <a:rPr lang="fr-FR" dirty="0" err="1"/>
              <a:t>النفسية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 - </a:t>
            </a:r>
            <a:r>
              <a:rPr lang="fr-FR" dirty="0" err="1" smtClean="0"/>
              <a:t>الخصائص</a:t>
            </a:r>
            <a:r>
              <a:rPr lang="fr-FR" dirty="0" smtClean="0"/>
              <a:t> </a:t>
            </a:r>
            <a:r>
              <a:rPr lang="fr-FR" dirty="0" err="1"/>
              <a:t>المعرفية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- </a:t>
            </a:r>
            <a:r>
              <a:rPr lang="fr-FR" dirty="0" err="1" smtClean="0"/>
              <a:t>الخصائص</a:t>
            </a:r>
            <a:r>
              <a:rPr lang="fr-FR" dirty="0" smtClean="0"/>
              <a:t> </a:t>
            </a:r>
            <a:r>
              <a:rPr lang="fr-FR" dirty="0" err="1"/>
              <a:t>الخلقية</a:t>
            </a:r>
            <a:r>
              <a:rPr lang="fr-FR" dirty="0"/>
              <a:t> </a:t>
            </a:r>
          </a:p>
          <a:p>
            <a:pPr marL="0" indent="0" algn="r" rtl="1">
              <a:buNone/>
            </a:pPr>
            <a:r>
              <a:rPr lang="fr-FR" b="1" dirty="0" smtClean="0"/>
              <a:t>     </a:t>
            </a:r>
            <a:r>
              <a:rPr lang="fr-FR" sz="3600" b="1" dirty="0" err="1" smtClean="0">
                <a:solidFill>
                  <a:srgbClr val="002060"/>
                </a:solidFill>
              </a:rPr>
              <a:t>حرية</a:t>
            </a:r>
            <a:r>
              <a:rPr lang="fr-FR" sz="3600" b="1" dirty="0" smtClean="0">
                <a:solidFill>
                  <a:srgbClr val="002060"/>
                </a:solidFill>
              </a:rPr>
              <a:t> </a:t>
            </a:r>
            <a:r>
              <a:rPr lang="fr-FR" sz="3600" b="1" dirty="0" err="1" smtClean="0">
                <a:solidFill>
                  <a:srgbClr val="002060"/>
                </a:solidFill>
              </a:rPr>
              <a:t>المعلم</a:t>
            </a:r>
            <a:endParaRPr lang="fr-FR" sz="3600" dirty="0">
              <a:solidFill>
                <a:srgbClr val="002060"/>
              </a:solidFill>
            </a:endParaRPr>
          </a:p>
          <a:p>
            <a:pPr marL="0" indent="0" algn="ctr" rtl="1">
              <a:buNone/>
            </a:pPr>
            <a:r>
              <a:rPr lang="fr-FR" dirty="0"/>
              <a:t>  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إن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ّ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المعلم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ينبغي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أن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يمنح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حرية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التعبير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حتى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يقوم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بمهنته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على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أحسن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وجه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خاصة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الحرية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  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انتقاد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عيوب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latin typeface="Sakkal Majalla" pitchFamily="2" charset="-78"/>
                <a:cs typeface="Sakkal Majalla" pitchFamily="2" charset="-78"/>
              </a:rPr>
              <a:t>المجتمع</a:t>
            </a:r>
            <a:r>
              <a:rPr lang="fr-FR" sz="3600" b="1" dirty="0" smtClean="0"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r-FR" b="1" dirty="0" smtClean="0"/>
              <a:t>    </a:t>
            </a:r>
            <a:r>
              <a:rPr lang="fr-FR" sz="3200" b="1" dirty="0" err="1" smtClean="0">
                <a:solidFill>
                  <a:srgbClr val="002060"/>
                </a:solidFill>
              </a:rPr>
              <a:t>قيود</a:t>
            </a:r>
            <a:r>
              <a:rPr lang="fr-FR" sz="3200" b="1" dirty="0" smtClean="0">
                <a:solidFill>
                  <a:srgbClr val="002060"/>
                </a:solidFill>
              </a:rPr>
              <a:t> </a:t>
            </a:r>
            <a:r>
              <a:rPr lang="fr-FR" sz="3200" b="1" dirty="0" err="1">
                <a:solidFill>
                  <a:srgbClr val="002060"/>
                </a:solidFill>
              </a:rPr>
              <a:t>حرية</a:t>
            </a:r>
            <a:r>
              <a:rPr lang="fr-FR" sz="3200" b="1" dirty="0">
                <a:solidFill>
                  <a:srgbClr val="002060"/>
                </a:solidFill>
              </a:rPr>
              <a:t> </a:t>
            </a:r>
            <a:r>
              <a:rPr lang="fr-FR" sz="3200" b="1" dirty="0" err="1" smtClean="0">
                <a:solidFill>
                  <a:srgbClr val="002060"/>
                </a:solidFill>
              </a:rPr>
              <a:t>المعلم</a:t>
            </a:r>
            <a:r>
              <a:rPr lang="ar-DZ" sz="3200" b="1" dirty="0" smtClean="0">
                <a:solidFill>
                  <a:srgbClr val="002060"/>
                </a:solidFill>
              </a:rPr>
              <a:t> </a:t>
            </a:r>
            <a:r>
              <a:rPr lang="ar-DZ" sz="3200" b="1" dirty="0" err="1" smtClean="0">
                <a:solidFill>
                  <a:srgbClr val="002060"/>
                </a:solidFill>
              </a:rPr>
              <a:t>.</a:t>
            </a:r>
            <a:endParaRPr lang="fr-FR" sz="3200" dirty="0">
              <a:solidFill>
                <a:srgbClr val="002060"/>
              </a:solidFill>
            </a:endParaRPr>
          </a:p>
          <a:p>
            <a:pPr marL="0" indent="0" algn="r" rtl="1">
              <a:buNone/>
            </a:pPr>
            <a:r>
              <a:rPr lang="fr-FR" dirty="0" smtClean="0"/>
              <a:t>    </a:t>
            </a:r>
            <a:r>
              <a:rPr lang="fr-FR" dirty="0" err="1" smtClean="0"/>
              <a:t>احترام</a:t>
            </a:r>
            <a:r>
              <a:rPr lang="fr-FR" dirty="0" smtClean="0"/>
              <a:t> </a:t>
            </a:r>
            <a:r>
              <a:rPr lang="fr-FR" dirty="0" err="1"/>
              <a:t>القوانين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622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6F1021C-579B-2C46-BC9B-A967DA1FC4F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DZ" b="1" dirty="0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تابع </a:t>
            </a:r>
            <a:r>
              <a:rPr lang="fr-FR" b="1" dirty="0" err="1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قيود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b="1" dirty="0" err="1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حرية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b="1" dirty="0" err="1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المعلم</a:t>
            </a:r>
            <a:r>
              <a:rPr lang="ar-DZ" b="1" dirty="0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b="1" dirty="0" err="1" smtClean="0">
                <a:solidFill>
                  <a:schemeClr val="accent6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fr-FR" dirty="0">
              <a:solidFill>
                <a:schemeClr val="accent6">
                  <a:lumMod val="50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0B1941B-DBF8-3B44-BADA-3A8412AB76B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r" rtl="1">
              <a:buNone/>
            </a:pPr>
            <a:r>
              <a:rPr lang="ar-DZ" dirty="0" smtClean="0"/>
              <a:t> </a:t>
            </a:r>
            <a:r>
              <a:rPr lang="ar-DZ" dirty="0" err="1" smtClean="0"/>
              <a:t>-</a:t>
            </a:r>
            <a:r>
              <a:rPr lang="ar-DZ" dirty="0" smtClean="0"/>
              <a:t>  </a:t>
            </a:r>
            <a:r>
              <a:rPr lang="fr-FR" dirty="0" err="1" smtClean="0"/>
              <a:t>التمييز</a:t>
            </a:r>
            <a:r>
              <a:rPr lang="fr-FR" dirty="0" smtClean="0"/>
              <a:t> </a:t>
            </a:r>
            <a:r>
              <a:rPr lang="fr-FR" dirty="0" err="1"/>
              <a:t>بين</a:t>
            </a:r>
            <a:r>
              <a:rPr lang="fr-FR" dirty="0"/>
              <a:t> </a:t>
            </a:r>
            <a:r>
              <a:rPr lang="fr-FR" dirty="0" err="1"/>
              <a:t>الحرية</a:t>
            </a:r>
            <a:r>
              <a:rPr lang="fr-FR" dirty="0"/>
              <a:t> </a:t>
            </a:r>
            <a:r>
              <a:rPr lang="fr-FR" dirty="0" err="1"/>
              <a:t>المهنية</a:t>
            </a:r>
            <a:r>
              <a:rPr lang="fr-FR" dirty="0"/>
              <a:t> و </a:t>
            </a:r>
            <a:r>
              <a:rPr lang="fr-FR" dirty="0" err="1"/>
              <a:t>الحرية</a:t>
            </a:r>
            <a:r>
              <a:rPr lang="fr-FR" dirty="0"/>
              <a:t> </a:t>
            </a:r>
            <a:r>
              <a:rPr lang="fr-FR" dirty="0" err="1"/>
              <a:t>الشخصية</a:t>
            </a:r>
            <a:endParaRPr lang="fr-FR" dirty="0"/>
          </a:p>
          <a:p>
            <a:pPr marL="0" indent="0" algn="r" rtl="1">
              <a:buNone/>
            </a:pPr>
            <a:r>
              <a:rPr lang="ar-DZ" dirty="0" smtClean="0"/>
              <a:t> </a:t>
            </a:r>
            <a:r>
              <a:rPr lang="ar-DZ" dirty="0" err="1" smtClean="0"/>
              <a:t>-</a:t>
            </a:r>
            <a:r>
              <a:rPr lang="ar-DZ" dirty="0" smtClean="0"/>
              <a:t>  </a:t>
            </a:r>
            <a:r>
              <a:rPr lang="fr-FR" dirty="0" err="1" smtClean="0"/>
              <a:t>الامتناع</a:t>
            </a:r>
            <a:r>
              <a:rPr lang="fr-FR" dirty="0" smtClean="0"/>
              <a:t> </a:t>
            </a:r>
            <a:r>
              <a:rPr lang="fr-FR" dirty="0" err="1"/>
              <a:t>عن</a:t>
            </a:r>
            <a:r>
              <a:rPr lang="fr-FR" dirty="0"/>
              <a:t> </a:t>
            </a:r>
            <a:r>
              <a:rPr lang="fr-FR" dirty="0" err="1"/>
              <a:t>الدعاية</a:t>
            </a:r>
            <a:r>
              <a:rPr lang="fr-FR" dirty="0"/>
              <a:t> </a:t>
            </a:r>
            <a:r>
              <a:rPr lang="fr-FR" dirty="0" err="1"/>
              <a:t>الحزبية</a:t>
            </a:r>
            <a:r>
              <a:rPr lang="fr-FR" dirty="0"/>
              <a:t> </a:t>
            </a:r>
            <a:r>
              <a:rPr lang="fr-FR" dirty="0" smtClean="0"/>
              <a:t>                                                                                             </a:t>
            </a:r>
            <a:r>
              <a:rPr lang="ar-DZ" dirty="0" smtClean="0"/>
              <a:t> </a:t>
            </a:r>
            <a:r>
              <a:rPr lang="ar-DZ" dirty="0" err="1" smtClean="0"/>
              <a:t>-</a:t>
            </a:r>
            <a:r>
              <a:rPr lang="ar-DZ" dirty="0" smtClean="0"/>
              <a:t>  </a:t>
            </a:r>
            <a:r>
              <a:rPr lang="fr-FR" dirty="0" err="1" smtClean="0"/>
              <a:t>التزام</a:t>
            </a:r>
            <a:r>
              <a:rPr lang="fr-FR" dirty="0" smtClean="0"/>
              <a:t> </a:t>
            </a:r>
            <a:r>
              <a:rPr lang="fr-FR" dirty="0" err="1"/>
              <a:t>حقل</a:t>
            </a:r>
            <a:r>
              <a:rPr lang="fr-FR" dirty="0"/>
              <a:t> </a:t>
            </a:r>
            <a:r>
              <a:rPr lang="fr-FR" dirty="0" err="1"/>
              <a:t>الاختصاص</a:t>
            </a:r>
            <a:r>
              <a:rPr lang="fr-FR" dirty="0"/>
              <a:t> </a:t>
            </a:r>
          </a:p>
          <a:p>
            <a:pPr marL="0" indent="0" algn="r" rtl="1">
              <a:buNone/>
            </a:pPr>
            <a:r>
              <a:rPr lang="fr-FR" dirty="0" smtClean="0"/>
              <a:t> -  </a:t>
            </a:r>
            <a:r>
              <a:rPr lang="fr-FR" dirty="0" err="1" smtClean="0"/>
              <a:t>لزوم</a:t>
            </a:r>
            <a:r>
              <a:rPr lang="fr-FR" dirty="0" smtClean="0"/>
              <a:t> </a:t>
            </a:r>
            <a:r>
              <a:rPr lang="fr-FR" dirty="0" err="1"/>
              <a:t>حدود</a:t>
            </a:r>
            <a:r>
              <a:rPr lang="fr-FR" dirty="0"/>
              <a:t> </a:t>
            </a:r>
            <a:r>
              <a:rPr lang="fr-FR" dirty="0" err="1"/>
              <a:t>الذوق</a:t>
            </a:r>
            <a:r>
              <a:rPr lang="fr-FR" dirty="0"/>
              <a:t> و </a:t>
            </a:r>
            <a:r>
              <a:rPr lang="fr-FR" dirty="0" err="1"/>
              <a:t>اللياقة</a:t>
            </a:r>
            <a:r>
              <a:rPr lang="fr-FR" dirty="0"/>
              <a:t> </a:t>
            </a:r>
            <a:r>
              <a:rPr lang="fr-FR" dirty="0" err="1"/>
              <a:t>عند</a:t>
            </a:r>
            <a:r>
              <a:rPr lang="fr-FR" dirty="0"/>
              <a:t> </a:t>
            </a:r>
            <a:r>
              <a:rPr lang="fr-FR" dirty="0" err="1"/>
              <a:t>النقد</a:t>
            </a:r>
            <a:endParaRPr lang="fr-FR" dirty="0"/>
          </a:p>
          <a:p>
            <a:pPr marL="0" indent="0" algn="r" rtl="1">
              <a:buNone/>
            </a:pPr>
            <a:r>
              <a:rPr lang="fr-FR" dirty="0" smtClean="0"/>
              <a:t> -  </a:t>
            </a:r>
            <a:r>
              <a:rPr lang="fr-FR" dirty="0" err="1" smtClean="0"/>
              <a:t>مراعاة</a:t>
            </a:r>
            <a:r>
              <a:rPr lang="fr-FR" dirty="0" smtClean="0"/>
              <a:t> </a:t>
            </a:r>
            <a:r>
              <a:rPr lang="fr-FR" dirty="0" err="1"/>
              <a:t>سن</a:t>
            </a:r>
            <a:r>
              <a:rPr lang="fr-FR" dirty="0"/>
              <a:t> </a:t>
            </a:r>
            <a:r>
              <a:rPr lang="fr-FR" dirty="0" err="1"/>
              <a:t>التلاميذ</a:t>
            </a:r>
            <a:r>
              <a:rPr lang="fr-FR" dirty="0"/>
              <a:t>  </a:t>
            </a:r>
          </a:p>
          <a:p>
            <a:pPr marL="0" indent="0" algn="r" rtl="1">
              <a:buNone/>
            </a:pPr>
            <a:endParaRPr lang="fr-FR" dirty="0"/>
          </a:p>
          <a:p>
            <a:pPr marL="0" indent="0" algn="r" rtl="1">
              <a:buNone/>
            </a:pPr>
            <a:r>
              <a:rPr lang="ar-DZ" b="1" u="sng" dirty="0" smtClean="0">
                <a:solidFill>
                  <a:srgbClr val="FF0000"/>
                </a:solidFill>
              </a:rPr>
              <a:t>  </a:t>
            </a:r>
            <a:r>
              <a:rPr lang="fr-FR" b="1" u="sng" dirty="0" err="1" smtClean="0">
                <a:solidFill>
                  <a:srgbClr val="FF0000"/>
                </a:solidFill>
              </a:rPr>
              <a:t>ملاحظة</a:t>
            </a:r>
            <a:r>
              <a:rPr lang="fr-FR" b="1" u="sng" dirty="0" smtClean="0">
                <a:solidFill>
                  <a:srgbClr val="FF0000"/>
                </a:solidFill>
              </a:rPr>
              <a:t>  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:    </a:t>
            </a:r>
            <a:r>
              <a:rPr lang="fr-FR" b="1" dirty="0" err="1" smtClean="0"/>
              <a:t>كل</a:t>
            </a:r>
            <a:r>
              <a:rPr lang="fr-FR" b="1" dirty="0" smtClean="0"/>
              <a:t> </a:t>
            </a:r>
            <a:r>
              <a:rPr lang="fr-FR" b="1" dirty="0" err="1"/>
              <a:t>هذه</a:t>
            </a:r>
            <a:r>
              <a:rPr lang="fr-FR" b="1" dirty="0"/>
              <a:t> </a:t>
            </a:r>
            <a:r>
              <a:rPr lang="fr-FR" b="1" dirty="0" err="1"/>
              <a:t>النقاط</a:t>
            </a:r>
            <a:r>
              <a:rPr lang="fr-FR" b="1" dirty="0"/>
              <a:t> </a:t>
            </a:r>
            <a:r>
              <a:rPr lang="fr-FR" b="1" dirty="0" err="1"/>
              <a:t>سيتم</a:t>
            </a:r>
            <a:r>
              <a:rPr lang="fr-FR" b="1" dirty="0"/>
              <a:t> </a:t>
            </a:r>
            <a:r>
              <a:rPr lang="fr-FR" b="1" dirty="0" err="1"/>
              <a:t>التفصيل</a:t>
            </a:r>
            <a:r>
              <a:rPr lang="fr-FR" b="1" dirty="0"/>
              <a:t> </a:t>
            </a:r>
            <a:r>
              <a:rPr lang="fr-FR" b="1" dirty="0" err="1"/>
              <a:t>فيها</a:t>
            </a:r>
            <a:r>
              <a:rPr lang="fr-FR" b="1" dirty="0"/>
              <a:t> </a:t>
            </a:r>
            <a:r>
              <a:rPr lang="fr-FR" b="1" dirty="0" err="1"/>
              <a:t>حين</a:t>
            </a:r>
            <a:r>
              <a:rPr lang="fr-FR" b="1" dirty="0"/>
              <a:t> </a:t>
            </a:r>
            <a:r>
              <a:rPr lang="fr-FR" b="1" dirty="0" err="1"/>
              <a:t>الرجوع</a:t>
            </a:r>
            <a:r>
              <a:rPr lang="fr-FR" b="1" dirty="0"/>
              <a:t> </a:t>
            </a:r>
            <a:r>
              <a:rPr lang="fr-FR" b="1" dirty="0" err="1"/>
              <a:t>إلى</a:t>
            </a:r>
            <a:r>
              <a:rPr lang="fr-FR" b="1" dirty="0"/>
              <a:t> </a:t>
            </a:r>
            <a:r>
              <a:rPr lang="fr-FR" b="1" dirty="0" err="1"/>
              <a:t>الدراسة</a:t>
            </a:r>
            <a:r>
              <a:rPr lang="fr-FR" b="1" dirty="0"/>
              <a:t> ‘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82149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707001F-CB9E-FF44-B6CD-924CEE5A311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fr-FR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                      </a:t>
            </a:r>
            <a:r>
              <a:rPr lang="fr-FR" sz="3600" b="1" dirty="0" err="1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النظام</a:t>
            </a:r>
            <a:r>
              <a:rPr lang="fr-FR" sz="36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التربوي</a:t>
            </a:r>
            <a:r>
              <a:rPr lang="fr-FR" sz="36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sz="3600" b="1" dirty="0" err="1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الجزائري</a:t>
            </a:r>
            <a:r>
              <a:rPr lang="fr-FR" sz="36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br>
              <a:rPr lang="fr-FR" sz="36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السنة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الثالثة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ليسانس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 :   </a:t>
            </a:r>
            <a:r>
              <a:rPr lang="ar-DZ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علم النفس ال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تربوي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-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تربية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خاصة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–</a:t>
            </a:r>
            <a:r>
              <a:rPr lang="fr-FR" sz="3600" b="1" dirty="0" err="1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توجيه</a:t>
            </a:r>
            <a:r>
              <a:rPr lang="fr-FR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6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و إرشاد</a:t>
            </a:r>
            <a:endParaRPr lang="fr-FR" sz="3600" b="1" dirty="0">
              <a:solidFill>
                <a:srgbClr val="00206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8AFF72D-3E09-3F43-926D-890982E9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447800"/>
            <a:ext cx="8839199" cy="4724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r-FR" dirty="0">
                <a:solidFill>
                  <a:srgbClr val="FF0000"/>
                </a:solidFill>
              </a:rPr>
              <a:t>                                                       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r>
              <a:rPr lang="fr-FR" sz="32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        الدرس1</a:t>
            </a:r>
            <a:endParaRPr lang="fr-FR" sz="32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  <a:p>
            <a:pPr marL="0" indent="0" algn="r" rtl="1">
              <a:buNone/>
            </a:pPr>
            <a:r>
              <a:rPr lang="fr-FR" sz="3200" b="1" dirty="0"/>
              <a:t>  </a:t>
            </a:r>
            <a:r>
              <a:rPr lang="fr-FR" sz="3200" b="1" dirty="0" smtClean="0"/>
              <a:t>    </a:t>
            </a:r>
            <a:r>
              <a:rPr lang="fr-FR" sz="3200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محاضرة</a:t>
            </a:r>
            <a:r>
              <a:rPr lang="fr-FR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بعنوان</a:t>
            </a:r>
            <a:r>
              <a:rPr lang="fr-FR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   </a:t>
            </a:r>
            <a:r>
              <a:rPr lang="fr-FR" sz="32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fr-FR" sz="3200" dirty="0" smtClean="0">
                <a:latin typeface="Sakkal Majalla" pitchFamily="2" charset="-78"/>
                <a:cs typeface="Sakkal Majalla" pitchFamily="2" charset="-78"/>
              </a:rPr>
              <a:t>   </a:t>
            </a:r>
            <a:r>
              <a:rPr lang="fr-FR" sz="3200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</a:t>
            </a:r>
            <a:r>
              <a:rPr lang="ar-DZ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ت</a:t>
            </a:r>
            <a:r>
              <a:rPr lang="fr-FR" sz="3200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ربية</a:t>
            </a:r>
            <a:r>
              <a:rPr lang="fr-FR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والتعليم</a:t>
            </a:r>
            <a:r>
              <a:rPr lang="fr-FR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من</a:t>
            </a:r>
            <a:r>
              <a:rPr lang="fr-FR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خلال</a:t>
            </a:r>
            <a:r>
              <a:rPr lang="fr-FR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المواثيق</a:t>
            </a:r>
            <a:r>
              <a:rPr lang="fr-FR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200" b="1" dirty="0">
                <a:solidFill>
                  <a:srgbClr val="C00000"/>
                </a:solidFill>
              </a:rPr>
              <a:t> </a:t>
            </a:r>
          </a:p>
          <a:p>
            <a:pPr marL="0" indent="0" algn="ctr" rtl="1">
              <a:buNone/>
            </a:pPr>
            <a:r>
              <a:rPr lang="fr-FR" sz="3200" b="1" dirty="0" err="1" smtClean="0"/>
              <a:t>معطيات</a:t>
            </a:r>
            <a:r>
              <a:rPr lang="fr-FR" sz="3200" b="1" dirty="0" smtClean="0"/>
              <a:t> </a:t>
            </a:r>
            <a:r>
              <a:rPr lang="fr-FR" sz="3200" b="1" dirty="0" err="1"/>
              <a:t>بيان</a:t>
            </a:r>
            <a:r>
              <a:rPr lang="fr-FR" sz="3200" b="1" dirty="0"/>
              <a:t> 1 </a:t>
            </a:r>
            <a:r>
              <a:rPr lang="fr-FR" sz="3200" b="1" dirty="0" err="1"/>
              <a:t>نوفمبر</a:t>
            </a:r>
            <a:r>
              <a:rPr lang="fr-FR" sz="3200" b="1" dirty="0"/>
              <a:t> 1954 </a:t>
            </a:r>
          </a:p>
          <a:p>
            <a:pPr marL="0" indent="0" algn="ctr" rtl="1">
              <a:buNone/>
            </a:pPr>
            <a:r>
              <a:rPr lang="fr-FR" sz="3200" b="1" dirty="0"/>
              <a:t>               </a:t>
            </a:r>
            <a:r>
              <a:rPr lang="fr-FR" sz="3200" b="1" dirty="0" smtClean="0"/>
              <a:t> </a:t>
            </a:r>
            <a:r>
              <a:rPr lang="fr-FR" sz="3200" b="1" dirty="0" err="1"/>
              <a:t>معطيات</a:t>
            </a:r>
            <a:r>
              <a:rPr lang="fr-FR" sz="3200" b="1" dirty="0"/>
              <a:t> </a:t>
            </a:r>
            <a:r>
              <a:rPr lang="fr-FR" sz="3200" b="1" dirty="0" err="1"/>
              <a:t>برنامج</a:t>
            </a:r>
            <a:r>
              <a:rPr lang="fr-FR" sz="3200" b="1" dirty="0"/>
              <a:t> </a:t>
            </a:r>
            <a:r>
              <a:rPr lang="fr-FR" sz="3200" b="1" dirty="0" err="1"/>
              <a:t>طرابلس</a:t>
            </a:r>
            <a:r>
              <a:rPr lang="fr-FR" sz="3200" b="1" dirty="0"/>
              <a:t>  </a:t>
            </a:r>
            <a:endParaRPr lang="fr-FR" sz="3200" b="1" dirty="0" smtClean="0"/>
          </a:p>
          <a:p>
            <a:pPr marL="0" indent="0" algn="ctr" rtl="1">
              <a:buNone/>
            </a:pPr>
            <a:r>
              <a:rPr lang="fr-FR" sz="3200" b="1" dirty="0" err="1" smtClean="0"/>
              <a:t>معطيات</a:t>
            </a:r>
            <a:r>
              <a:rPr lang="fr-FR" sz="3200" b="1" dirty="0" smtClean="0"/>
              <a:t> </a:t>
            </a:r>
            <a:r>
              <a:rPr lang="fr-FR" sz="3200" b="1" dirty="0" err="1"/>
              <a:t>ميثاق</a:t>
            </a:r>
            <a:r>
              <a:rPr lang="fr-FR" sz="3200" b="1" dirty="0"/>
              <a:t> </a:t>
            </a:r>
            <a:r>
              <a:rPr lang="fr-FR" sz="3200" b="1" dirty="0" smtClean="0"/>
              <a:t>196معطيات </a:t>
            </a:r>
            <a:r>
              <a:rPr lang="fr-FR" sz="3200" b="1" dirty="0" err="1"/>
              <a:t>الميثاق</a:t>
            </a:r>
            <a:r>
              <a:rPr lang="fr-FR" sz="3200" b="1" dirty="0"/>
              <a:t> </a:t>
            </a:r>
            <a:r>
              <a:rPr lang="fr-FR" sz="3200" b="1" dirty="0" err="1"/>
              <a:t>الوطني</a:t>
            </a:r>
            <a:r>
              <a:rPr lang="fr-FR" sz="3200" b="1" dirty="0"/>
              <a:t> 1976</a:t>
            </a:r>
          </a:p>
          <a:p>
            <a:pPr marL="0" indent="0" algn="ctr" rtl="1">
              <a:buNone/>
            </a:pPr>
            <a:r>
              <a:rPr lang="fr-FR" sz="3200" b="1" dirty="0"/>
              <a:t>                                                             </a:t>
            </a:r>
            <a:r>
              <a:rPr lang="fr-FR" sz="3200" b="1" dirty="0" err="1"/>
              <a:t>معطيات</a:t>
            </a:r>
            <a:r>
              <a:rPr lang="fr-FR" sz="3200" b="1" dirty="0"/>
              <a:t> </a:t>
            </a:r>
            <a:r>
              <a:rPr lang="fr-FR" sz="3200" b="1" dirty="0" err="1"/>
              <a:t>دستور</a:t>
            </a:r>
            <a:r>
              <a:rPr lang="fr-FR" sz="3200" b="1" dirty="0"/>
              <a:t> </a:t>
            </a:r>
            <a:r>
              <a:rPr lang="fr-FR" sz="3200" b="1" dirty="0" smtClean="0"/>
              <a:t>1976</a:t>
            </a:r>
          </a:p>
          <a:p>
            <a:pPr marL="0" indent="0" algn="l" rtl="1">
              <a:buNone/>
            </a:pPr>
            <a:endParaRPr lang="fr-FR" sz="3200" b="1" u="sng" dirty="0"/>
          </a:p>
        </p:txBody>
      </p:sp>
    </p:spTree>
    <p:extLst>
      <p:ext uri="{BB962C8B-B14F-4D97-AF65-F5344CB8AC3E}">
        <p14:creationId xmlns:p14="http://schemas.microsoft.com/office/powerpoint/2010/main" xmlns="" val="41704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409</Words>
  <Application>Microsoft Office PowerPoint</Application>
  <PresentationFormat>Personnalisé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   جامعة الجزائر   كلية العلوم الاجتماعيّة قسم علوم التربية </vt:lpstr>
      <vt:lpstr>      مدخل إلى علوم التربية السّنة الأولى  المجموعة الرّابعة </vt:lpstr>
      <vt:lpstr>       مدخل إلى علوم التربية                   السنة الأولى  : المجموعة 4  </vt:lpstr>
      <vt:lpstr>وظائف الأسرة </vt:lpstr>
      <vt:lpstr>المدرسة  :ب </vt:lpstr>
      <vt:lpstr>المعلّم </vt:lpstr>
      <vt:lpstr>تابع لخصائص المعلّم</vt:lpstr>
      <vt:lpstr>تابع قيود  حرية  المعلم .</vt:lpstr>
      <vt:lpstr>                       النظام  التربوي  الجزائري   السنة الثالثة ليسانس  :   علم النفس التربوي-تربية خاصة –توجيه و إرشاد</vt:lpstr>
      <vt:lpstr>           محاضرة بعنوان :الأهداف الخاصة للتربية و التعليم في ضوء المجتمع الجزائري  </vt:lpstr>
      <vt:lpstr>  الوضعية التعليمية بعد الإستقلال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</dc:creator>
  <cp:lastModifiedBy>VAIO</cp:lastModifiedBy>
  <cp:revision>39</cp:revision>
  <dcterms:modified xsi:type="dcterms:W3CDTF">2020-05-22T16:54:55Z</dcterms:modified>
</cp:coreProperties>
</file>