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6" r:id="rId2"/>
    <p:sldId id="258" r:id="rId3"/>
    <p:sldId id="261" r:id="rId4"/>
    <p:sldId id="262" r:id="rId5"/>
    <p:sldId id="263" r:id="rId6"/>
    <p:sldId id="259" r:id="rId7"/>
    <p:sldId id="269" r:id="rId8"/>
    <p:sldId id="270" r:id="rId9"/>
    <p:sldId id="260" r:id="rId10"/>
    <p:sldId id="268" r:id="rId11"/>
    <p:sldId id="271" r:id="rId12"/>
    <p:sldId id="264" r:id="rId13"/>
    <p:sldId id="265" r:id="rId14"/>
    <p:sldId id="266" r:id="rId15"/>
    <p:sldId id="267" r:id="rId16"/>
    <p:sldId id="257"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48DBD-C332-4ED6-AED9-1DEC9E40C3EC}" type="doc">
      <dgm:prSet loTypeId="urn:microsoft.com/office/officeart/2005/8/layout/hProcess3" loCatId="process" qsTypeId="urn:microsoft.com/office/officeart/2005/8/quickstyle/simple1" qsCatId="simple" csTypeId="urn:microsoft.com/office/officeart/2005/8/colors/accent1_2" csCatId="accent1" phldr="1"/>
      <dgm:spPr/>
      <dgm:t>
        <a:bodyPr/>
        <a:lstStyle/>
        <a:p>
          <a:endParaRPr lang="fr-FR"/>
        </a:p>
      </dgm:t>
    </dgm:pt>
    <dgm:pt modelId="{8DC44DD5-D77D-43F8-B987-E495E8986A21}">
      <dgm:prSet custT="1"/>
      <dgm:spPr/>
      <dgm:t>
        <a:bodyPr/>
        <a:lstStyle/>
        <a:p>
          <a:r>
            <a:rPr lang="fr-FR" sz="2400" dirty="0" smtClean="0">
              <a:latin typeface="Times New Roman" pitchFamily="18" charset="0"/>
              <a:cs typeface="Times New Roman" pitchFamily="18" charset="0"/>
            </a:rPr>
            <a:t>les classifications les plus connues sont la 10ème édition de la Classification Internationale des Maladies (CIM-10) et le Manuel Diagnostique   et Statistique des Troubles Mentaux (DSM)</a:t>
          </a:r>
          <a:endParaRPr lang="fr-FR" sz="2400" dirty="0">
            <a:latin typeface="Times New Roman" pitchFamily="18" charset="0"/>
            <a:cs typeface="Times New Roman" pitchFamily="18" charset="0"/>
          </a:endParaRPr>
        </a:p>
      </dgm:t>
    </dgm:pt>
    <dgm:pt modelId="{F19CF9CC-3385-4DFD-80E9-C53B45678F42}" type="parTrans" cxnId="{41E0851B-1CA6-4B92-A447-8509E83BA8B7}">
      <dgm:prSet/>
      <dgm:spPr/>
      <dgm:t>
        <a:bodyPr/>
        <a:lstStyle/>
        <a:p>
          <a:endParaRPr lang="fr-FR"/>
        </a:p>
      </dgm:t>
    </dgm:pt>
    <dgm:pt modelId="{2065A670-05BD-4D98-AC69-34329BB2FCA6}" type="sibTrans" cxnId="{41E0851B-1CA6-4B92-A447-8509E83BA8B7}">
      <dgm:prSet/>
      <dgm:spPr/>
      <dgm:t>
        <a:bodyPr/>
        <a:lstStyle/>
        <a:p>
          <a:endParaRPr lang="fr-FR"/>
        </a:p>
      </dgm:t>
    </dgm:pt>
    <dgm:pt modelId="{D0620969-9795-4911-824E-2F1FAE0C771C}" type="pres">
      <dgm:prSet presAssocID="{A1F48DBD-C332-4ED6-AED9-1DEC9E40C3EC}" presName="Name0" presStyleCnt="0">
        <dgm:presLayoutVars>
          <dgm:dir/>
          <dgm:animLvl val="lvl"/>
          <dgm:resizeHandles val="exact"/>
        </dgm:presLayoutVars>
      </dgm:prSet>
      <dgm:spPr/>
      <dgm:t>
        <a:bodyPr/>
        <a:lstStyle/>
        <a:p>
          <a:endParaRPr lang="fr-FR"/>
        </a:p>
      </dgm:t>
    </dgm:pt>
    <dgm:pt modelId="{0DDDC113-9DE8-48BC-B41B-DA860F4AEDE2}" type="pres">
      <dgm:prSet presAssocID="{A1F48DBD-C332-4ED6-AED9-1DEC9E40C3EC}" presName="dummy" presStyleCnt="0"/>
      <dgm:spPr/>
    </dgm:pt>
    <dgm:pt modelId="{08D4B67B-D825-4AF6-9D97-5EDA79D0276F}" type="pres">
      <dgm:prSet presAssocID="{A1F48DBD-C332-4ED6-AED9-1DEC9E40C3EC}" presName="linH" presStyleCnt="0"/>
      <dgm:spPr/>
    </dgm:pt>
    <dgm:pt modelId="{C46E4254-3392-4E92-837D-F8B051A871F7}" type="pres">
      <dgm:prSet presAssocID="{A1F48DBD-C332-4ED6-AED9-1DEC9E40C3EC}" presName="padding1" presStyleCnt="0"/>
      <dgm:spPr/>
    </dgm:pt>
    <dgm:pt modelId="{6C529FA6-989D-43F7-BE93-E56A963E4B72}" type="pres">
      <dgm:prSet presAssocID="{8DC44DD5-D77D-43F8-B987-E495E8986A21}" presName="linV" presStyleCnt="0"/>
      <dgm:spPr/>
    </dgm:pt>
    <dgm:pt modelId="{BD169913-CDAD-48CB-8FFA-3BDDD561A5E0}" type="pres">
      <dgm:prSet presAssocID="{8DC44DD5-D77D-43F8-B987-E495E8986A21}" presName="spVertical1" presStyleCnt="0"/>
      <dgm:spPr/>
    </dgm:pt>
    <dgm:pt modelId="{824420F3-D8CF-4574-B1C6-D580069D75B0}" type="pres">
      <dgm:prSet presAssocID="{8DC44DD5-D77D-43F8-B987-E495E8986A21}" presName="parTx" presStyleLbl="revTx" presStyleIdx="0" presStyleCnt="1" custScaleX="348299">
        <dgm:presLayoutVars>
          <dgm:chMax val="0"/>
          <dgm:chPref val="0"/>
          <dgm:bulletEnabled val="1"/>
        </dgm:presLayoutVars>
      </dgm:prSet>
      <dgm:spPr/>
      <dgm:t>
        <a:bodyPr/>
        <a:lstStyle/>
        <a:p>
          <a:endParaRPr lang="fr-FR"/>
        </a:p>
      </dgm:t>
    </dgm:pt>
    <dgm:pt modelId="{ACBEE1DA-2E24-4B20-B53C-EC854A80A0F7}" type="pres">
      <dgm:prSet presAssocID="{8DC44DD5-D77D-43F8-B987-E495E8986A21}" presName="spVertical2" presStyleCnt="0"/>
      <dgm:spPr/>
    </dgm:pt>
    <dgm:pt modelId="{66FF6305-4C8E-4802-A71D-D7AA59C749DC}" type="pres">
      <dgm:prSet presAssocID="{8DC44DD5-D77D-43F8-B987-E495E8986A21}" presName="spVertical3" presStyleCnt="0"/>
      <dgm:spPr/>
    </dgm:pt>
    <dgm:pt modelId="{186B98CA-00C6-475A-94CA-0D75DE93042A}" type="pres">
      <dgm:prSet presAssocID="{A1F48DBD-C332-4ED6-AED9-1DEC9E40C3EC}" presName="padding2" presStyleCnt="0"/>
      <dgm:spPr/>
    </dgm:pt>
    <dgm:pt modelId="{1E31191A-F183-450C-9343-1DAD46FFC6F1}" type="pres">
      <dgm:prSet presAssocID="{A1F48DBD-C332-4ED6-AED9-1DEC9E40C3EC}" presName="negArrow" presStyleCnt="0"/>
      <dgm:spPr/>
    </dgm:pt>
    <dgm:pt modelId="{F1D7C8AD-DD37-4C95-A9EC-C79767D80475}" type="pres">
      <dgm:prSet presAssocID="{A1F48DBD-C332-4ED6-AED9-1DEC9E40C3EC}" presName="backgroundArrow" presStyleLbl="node1" presStyleIdx="0" presStyleCnt="1"/>
      <dgm:spPr/>
    </dgm:pt>
  </dgm:ptLst>
  <dgm:cxnLst>
    <dgm:cxn modelId="{6FFAAD3D-1599-4DE2-9EFA-8B91007CD657}" type="presOf" srcId="{A1F48DBD-C332-4ED6-AED9-1DEC9E40C3EC}" destId="{D0620969-9795-4911-824E-2F1FAE0C771C}" srcOrd="0" destOrd="0" presId="urn:microsoft.com/office/officeart/2005/8/layout/hProcess3"/>
    <dgm:cxn modelId="{41E0851B-1CA6-4B92-A447-8509E83BA8B7}" srcId="{A1F48DBD-C332-4ED6-AED9-1DEC9E40C3EC}" destId="{8DC44DD5-D77D-43F8-B987-E495E8986A21}" srcOrd="0" destOrd="0" parTransId="{F19CF9CC-3385-4DFD-80E9-C53B45678F42}" sibTransId="{2065A670-05BD-4D98-AC69-34329BB2FCA6}"/>
    <dgm:cxn modelId="{87D11F90-2F04-41DD-88C6-5975493BBFEE}" type="presOf" srcId="{8DC44DD5-D77D-43F8-B987-E495E8986A21}" destId="{824420F3-D8CF-4574-B1C6-D580069D75B0}" srcOrd="0" destOrd="0" presId="urn:microsoft.com/office/officeart/2005/8/layout/hProcess3"/>
    <dgm:cxn modelId="{C5712FEC-CA20-47C1-AAE5-0C0E1EBADB2D}" type="presParOf" srcId="{D0620969-9795-4911-824E-2F1FAE0C771C}" destId="{0DDDC113-9DE8-48BC-B41B-DA860F4AEDE2}" srcOrd="0" destOrd="0" presId="urn:microsoft.com/office/officeart/2005/8/layout/hProcess3"/>
    <dgm:cxn modelId="{91D55DE9-38B6-4626-B1E9-22FE6477C84B}" type="presParOf" srcId="{D0620969-9795-4911-824E-2F1FAE0C771C}" destId="{08D4B67B-D825-4AF6-9D97-5EDA79D0276F}" srcOrd="1" destOrd="0" presId="urn:microsoft.com/office/officeart/2005/8/layout/hProcess3"/>
    <dgm:cxn modelId="{0B1DDCDA-1378-420E-8DAE-972221E298FB}" type="presParOf" srcId="{08D4B67B-D825-4AF6-9D97-5EDA79D0276F}" destId="{C46E4254-3392-4E92-837D-F8B051A871F7}" srcOrd="0" destOrd="0" presId="urn:microsoft.com/office/officeart/2005/8/layout/hProcess3"/>
    <dgm:cxn modelId="{EA9C6080-4B87-42A1-929B-81E453308CA2}" type="presParOf" srcId="{08D4B67B-D825-4AF6-9D97-5EDA79D0276F}" destId="{6C529FA6-989D-43F7-BE93-E56A963E4B72}" srcOrd="1" destOrd="0" presId="urn:microsoft.com/office/officeart/2005/8/layout/hProcess3"/>
    <dgm:cxn modelId="{ED6CE59A-D17C-4266-A22A-1D659D0427C7}" type="presParOf" srcId="{6C529FA6-989D-43F7-BE93-E56A963E4B72}" destId="{BD169913-CDAD-48CB-8FFA-3BDDD561A5E0}" srcOrd="0" destOrd="0" presId="urn:microsoft.com/office/officeart/2005/8/layout/hProcess3"/>
    <dgm:cxn modelId="{52210243-B33E-4EA4-ADFA-B52062D79E6B}" type="presParOf" srcId="{6C529FA6-989D-43F7-BE93-E56A963E4B72}" destId="{824420F3-D8CF-4574-B1C6-D580069D75B0}" srcOrd="1" destOrd="0" presId="urn:microsoft.com/office/officeart/2005/8/layout/hProcess3"/>
    <dgm:cxn modelId="{B2F8ADFF-FAAF-4090-A3C6-190E818F3A4D}" type="presParOf" srcId="{6C529FA6-989D-43F7-BE93-E56A963E4B72}" destId="{ACBEE1DA-2E24-4B20-B53C-EC854A80A0F7}" srcOrd="2" destOrd="0" presId="urn:microsoft.com/office/officeart/2005/8/layout/hProcess3"/>
    <dgm:cxn modelId="{9FC079D1-94D2-4F73-A0E9-E7CC7FF4E400}" type="presParOf" srcId="{6C529FA6-989D-43F7-BE93-E56A963E4B72}" destId="{66FF6305-4C8E-4802-A71D-D7AA59C749DC}" srcOrd="3" destOrd="0" presId="urn:microsoft.com/office/officeart/2005/8/layout/hProcess3"/>
    <dgm:cxn modelId="{A4C1D381-FA3D-4A51-B8B1-453A9ABDD729}" type="presParOf" srcId="{08D4B67B-D825-4AF6-9D97-5EDA79D0276F}" destId="{186B98CA-00C6-475A-94CA-0D75DE93042A}" srcOrd="2" destOrd="0" presId="urn:microsoft.com/office/officeart/2005/8/layout/hProcess3"/>
    <dgm:cxn modelId="{B6955718-CAF8-4204-BE13-B60225E29DD5}" type="presParOf" srcId="{08D4B67B-D825-4AF6-9D97-5EDA79D0276F}" destId="{1E31191A-F183-450C-9343-1DAD46FFC6F1}" srcOrd="3" destOrd="0" presId="urn:microsoft.com/office/officeart/2005/8/layout/hProcess3"/>
    <dgm:cxn modelId="{628AC6F5-DD1A-4C34-9A41-ED0D21622205}" type="presParOf" srcId="{08D4B67B-D825-4AF6-9D97-5EDA79D0276F}" destId="{F1D7C8AD-DD37-4C95-A9EC-C79767D80475}" srcOrd="4" destOrd="0" presId="urn:microsoft.com/office/officeart/2005/8/layout/h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D7C8AD-DD37-4C95-A9EC-C79767D80475}">
      <dsp:nvSpPr>
        <dsp:cNvPr id="0" name=""/>
        <dsp:cNvSpPr/>
      </dsp:nvSpPr>
      <dsp:spPr>
        <a:xfrm>
          <a:off x="0" y="316962"/>
          <a:ext cx="8229600" cy="4608000"/>
        </a:xfrm>
        <a:prstGeom prst="rightArrow">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4420F3-D8CF-4574-B1C6-D580069D75B0}">
      <dsp:nvSpPr>
        <dsp:cNvPr id="0" name=""/>
        <dsp:cNvSpPr/>
      </dsp:nvSpPr>
      <dsp:spPr>
        <a:xfrm>
          <a:off x="660613" y="1468962"/>
          <a:ext cx="6746026" cy="23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43840" rIns="0" bIns="243840" numCol="1" spcCol="1270" anchor="ctr" anchorCtr="0">
          <a:noAutofit/>
        </a:bodyPr>
        <a:lstStyle/>
        <a:p>
          <a:pPr lvl="0" algn="ctr" defTabSz="1066800">
            <a:lnSpc>
              <a:spcPct val="90000"/>
            </a:lnSpc>
            <a:spcBef>
              <a:spcPct val="0"/>
            </a:spcBef>
            <a:spcAft>
              <a:spcPct val="35000"/>
            </a:spcAft>
          </a:pPr>
          <a:r>
            <a:rPr lang="fr-FR" sz="2400" kern="1200" dirty="0" smtClean="0">
              <a:latin typeface="Times New Roman" pitchFamily="18" charset="0"/>
              <a:cs typeface="Times New Roman" pitchFamily="18" charset="0"/>
            </a:rPr>
            <a:t>les classifications les plus connues sont la 10ème édition de la Classification Internationale des Maladies (CIM-10) et le Manuel Diagnostique   et Statistique des Troubles Mentaux (DSM)</a:t>
          </a:r>
          <a:endParaRPr lang="fr-FR" sz="2400" kern="1200" dirty="0">
            <a:latin typeface="Times New Roman" pitchFamily="18" charset="0"/>
            <a:cs typeface="Times New Roman" pitchFamily="18" charset="0"/>
          </a:endParaRPr>
        </a:p>
      </dsp:txBody>
      <dsp:txXfrm>
        <a:off x="660613" y="1468962"/>
        <a:ext cx="6746026" cy="2304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7117C3-8FC7-491D-BEA4-39DDB575A2E7}" type="datetimeFigureOut">
              <a:rPr lang="fr-FR" smtClean="0"/>
              <a:pPr/>
              <a:t>04/05/2020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F09AE1-4457-4769-9EF3-83A934CE06D6}" type="slidenum">
              <a:rPr lang="fr-FR" smtClean="0"/>
              <a:pPr/>
              <a:t>‹N°›</a:t>
            </a:fld>
            <a:endParaRPr lang="fr-FR"/>
          </a:p>
        </p:txBody>
      </p:sp>
    </p:spTree>
    <p:extLst>
      <p:ext uri="{BB962C8B-B14F-4D97-AF65-F5344CB8AC3E}">
        <p14:creationId xmlns:p14="http://schemas.microsoft.com/office/powerpoint/2010/main" xmlns="" val="3002147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mtClean="0"/>
              <a:t> </a:t>
            </a:r>
            <a:endParaRPr lang="fr-FR"/>
          </a:p>
        </p:txBody>
      </p:sp>
      <p:sp>
        <p:nvSpPr>
          <p:cNvPr id="4" name="Espace réservé du numéro de diapositive 3"/>
          <p:cNvSpPr>
            <a:spLocks noGrp="1"/>
          </p:cNvSpPr>
          <p:nvPr>
            <p:ph type="sldNum" sz="quarter" idx="10"/>
          </p:nvPr>
        </p:nvSpPr>
        <p:spPr/>
        <p:txBody>
          <a:bodyPr/>
          <a:lstStyle/>
          <a:p>
            <a:fld id="{E1F09AE1-4457-4769-9EF3-83A934CE06D6}" type="slidenum">
              <a:rPr lang="fr-FR" smtClean="0"/>
              <a:pPr/>
              <a:t>16</a:t>
            </a:fld>
            <a:endParaRPr lang="fr-FR"/>
          </a:p>
        </p:txBody>
      </p:sp>
    </p:spTree>
    <p:extLst>
      <p:ext uri="{BB962C8B-B14F-4D97-AF65-F5344CB8AC3E}">
        <p14:creationId xmlns:p14="http://schemas.microsoft.com/office/powerpoint/2010/main" xmlns="" val="2486752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04/05/2020</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04/05/2020</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AA309A6D-C09C-4548-B29A-6CF363A7E532}" type="datetimeFigureOut">
              <a:rPr lang="fr-FR" smtClean="0"/>
              <a:pPr/>
              <a:t>04/05/2020</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04/05/2020</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04/05/2020</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octissimo.fr/html/psychologie/bien_dans_sa_peau/estime-de-soi.htm" TargetMode="External"/><Relationship Id="rId2" Type="http://schemas.openxmlformats.org/officeDocument/2006/relationships/hyperlink" Target="https://www.doctissimo.fr/html/psychologie/stress_angoisse/niv2/stress-enfant.htm" TargetMode="External"/><Relationship Id="rId1" Type="http://schemas.openxmlformats.org/officeDocument/2006/relationships/slideLayout" Target="../slideLayouts/slideLayout2.xml"/><Relationship Id="rId4" Type="http://schemas.openxmlformats.org/officeDocument/2006/relationships/hyperlink" Target="https://www.doctissimo.fr/html/psychologie/mag_2001/mag0406/ps_3786_deprime_enfant.htm"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deboecksuperieur.com/auteur/herve-benony" TargetMode="External"/><Relationship Id="rId7" Type="http://schemas.openxmlformats.org/officeDocument/2006/relationships/hyperlink" Target="mailto:fatima.zinet@univ-alger2.dz"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fatimazinet@yahoo.fr/" TargetMode="External"/><Relationship Id="rId5" Type="http://schemas.openxmlformats.org/officeDocument/2006/relationships/hyperlink" Target="https://www.deboecksuperieur.com/auteur/jean-e-dumas" TargetMode="External"/><Relationship Id="rId4" Type="http://schemas.openxmlformats.org/officeDocument/2006/relationships/hyperlink" Target="https://www.deboecksuperieur.com/auteur/christelle-benony-viod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908720"/>
            <a:ext cx="7772400" cy="1944216"/>
          </a:xfrm>
        </p:spPr>
        <p:txBody>
          <a:bodyPr>
            <a:normAutofit/>
          </a:bodyPr>
          <a:lstStyle/>
          <a:p>
            <a:pPr algn="ctr" rtl="1"/>
            <a:r>
              <a:rPr lang="ar-DZ" sz="3200" dirty="0" smtClean="0">
                <a:latin typeface="Traditional Arabic" pitchFamily="18" charset="-78"/>
                <a:cs typeface="Traditional Arabic" pitchFamily="18" charset="-78"/>
              </a:rPr>
              <a:t>اسم </a:t>
            </a:r>
            <a:r>
              <a:rPr lang="ar-DZ" sz="3200" dirty="0">
                <a:latin typeface="Traditional Arabic" pitchFamily="18" charset="-78"/>
                <a:cs typeface="Traditional Arabic" pitchFamily="18" charset="-78"/>
              </a:rPr>
              <a:t>ولقب </a:t>
            </a:r>
            <a:r>
              <a:rPr lang="ar-DZ" sz="3200" dirty="0" smtClean="0">
                <a:latin typeface="Traditional Arabic" pitchFamily="18" charset="-78"/>
                <a:cs typeface="Traditional Arabic" pitchFamily="18" charset="-78"/>
              </a:rPr>
              <a:t>الأستاذ: الأستاذة فطيمة زينات </a:t>
            </a:r>
            <a:r>
              <a:rPr lang="ar-DZ" sz="2400" dirty="0" smtClean="0">
                <a:latin typeface="Traditional Arabic" pitchFamily="18" charset="-78"/>
                <a:cs typeface="Traditional Arabic" pitchFamily="18" charset="-78"/>
              </a:rPr>
              <a:t/>
            </a:r>
            <a:br>
              <a:rPr lang="ar-DZ" sz="2400" dirty="0" smtClean="0">
                <a:latin typeface="Traditional Arabic" pitchFamily="18" charset="-78"/>
                <a:cs typeface="Traditional Arabic" pitchFamily="18" charset="-78"/>
              </a:rPr>
            </a:br>
            <a:r>
              <a:rPr lang="ar-DZ" sz="3600" dirty="0" smtClean="0">
                <a:latin typeface="Traditional Arabic" pitchFamily="18" charset="-78"/>
                <a:cs typeface="Traditional Arabic" pitchFamily="18" charset="-78"/>
              </a:rPr>
              <a:t>المقياس: علم النفس المرضي للتواصل</a:t>
            </a:r>
            <a:r>
              <a:rPr lang="ar-DZ" sz="2400" dirty="0" smtClean="0">
                <a:latin typeface="Traditional Arabic" pitchFamily="18" charset="-78"/>
                <a:cs typeface="Traditional Arabic" pitchFamily="18" charset="-78"/>
              </a:rPr>
              <a:t/>
            </a:r>
            <a:br>
              <a:rPr lang="ar-DZ" sz="2400" dirty="0" smtClean="0">
                <a:latin typeface="Traditional Arabic" pitchFamily="18" charset="-78"/>
                <a:cs typeface="Traditional Arabic" pitchFamily="18" charset="-78"/>
              </a:rPr>
            </a:br>
            <a:r>
              <a:rPr lang="ar-DZ" sz="2400" dirty="0" smtClean="0">
                <a:latin typeface="Traditional Arabic" pitchFamily="18" charset="-78"/>
                <a:cs typeface="Traditional Arabic" pitchFamily="18" charset="-78"/>
              </a:rPr>
              <a:t> </a:t>
            </a:r>
            <a:r>
              <a:rPr lang="ar-DZ" sz="2400" dirty="0">
                <a:latin typeface="Traditional Arabic" pitchFamily="18" charset="-78"/>
                <a:cs typeface="Traditional Arabic" pitchFamily="18" charset="-78"/>
              </a:rPr>
              <a:t>نوع </a:t>
            </a:r>
            <a:r>
              <a:rPr lang="ar-DZ" sz="2400" dirty="0" smtClean="0">
                <a:latin typeface="Traditional Arabic" pitchFamily="18" charset="-78"/>
                <a:cs typeface="Traditional Arabic" pitchFamily="18" charset="-78"/>
              </a:rPr>
              <a:t>الوثيقة:  محاضرة و </a:t>
            </a:r>
            <a:r>
              <a:rPr lang="ar-DZ" sz="2400" dirty="0">
                <a:latin typeface="Traditional Arabic" pitchFamily="18" charset="-78"/>
                <a:cs typeface="Traditional Arabic" pitchFamily="18" charset="-78"/>
              </a:rPr>
              <a:t>أعمال موجهة</a:t>
            </a:r>
            <a:endParaRPr lang="fr-FR" sz="2400" dirty="0">
              <a:latin typeface="Traditional Arabic" pitchFamily="18" charset="-78"/>
              <a:cs typeface="Traditional Arabic" pitchFamily="18" charset="-78"/>
            </a:endParaRPr>
          </a:p>
        </p:txBody>
      </p:sp>
      <p:sp>
        <p:nvSpPr>
          <p:cNvPr id="3" name="Sous-titre 2"/>
          <p:cNvSpPr>
            <a:spLocks noGrp="1"/>
          </p:cNvSpPr>
          <p:nvPr>
            <p:ph type="subTitle" idx="1"/>
          </p:nvPr>
        </p:nvSpPr>
        <p:spPr>
          <a:xfrm>
            <a:off x="685800" y="3429000"/>
            <a:ext cx="7772400" cy="1584176"/>
          </a:xfrm>
        </p:spPr>
        <p:txBody>
          <a:bodyPr>
            <a:normAutofit/>
          </a:bodyPr>
          <a:lstStyle/>
          <a:p>
            <a:pPr algn="ctr"/>
            <a:r>
              <a:rPr lang="ar-DZ" sz="3200" b="1" dirty="0" smtClean="0">
                <a:solidFill>
                  <a:schemeClr val="tx1"/>
                </a:solidFill>
                <a:latin typeface="Traditional Arabic" pitchFamily="18" charset="-78"/>
                <a:cs typeface="Traditional Arabic" pitchFamily="18" charset="-78"/>
              </a:rPr>
              <a:t>الفئة المستهدفة</a:t>
            </a:r>
            <a:r>
              <a:rPr lang="ar-DZ" sz="3200" dirty="0" smtClean="0">
                <a:solidFill>
                  <a:schemeClr val="tx1"/>
                </a:solidFill>
                <a:latin typeface="Traditional Arabic" pitchFamily="18" charset="-78"/>
                <a:cs typeface="Traditional Arabic" pitchFamily="18" charset="-78"/>
              </a:rPr>
              <a:t>: </a:t>
            </a:r>
            <a:r>
              <a:rPr lang="ar-DZ" sz="3200" b="1" dirty="0" smtClean="0">
                <a:solidFill>
                  <a:schemeClr val="tx1"/>
                </a:solidFill>
                <a:latin typeface="Traditional Arabic" pitchFamily="18" charset="-78"/>
                <a:cs typeface="Traditional Arabic" pitchFamily="18" charset="-78"/>
              </a:rPr>
              <a:t>طلبة السنة أولى ماستر</a:t>
            </a:r>
          </a:p>
          <a:p>
            <a:pPr algn="ctr"/>
            <a:r>
              <a:rPr lang="ar-DZ" sz="3200" b="1" dirty="0" smtClean="0">
                <a:solidFill>
                  <a:schemeClr val="tx1"/>
                </a:solidFill>
                <a:latin typeface="Traditional Arabic" pitchFamily="18" charset="-78"/>
                <a:cs typeface="Traditional Arabic" pitchFamily="18" charset="-78"/>
              </a:rPr>
              <a:t>تخصص: أمراض اللغة و التواصل </a:t>
            </a:r>
            <a:r>
              <a:rPr lang="ar-DZ" sz="3200" dirty="0" smtClean="0">
                <a:solidFill>
                  <a:schemeClr val="tx1"/>
                </a:solidFill>
                <a:latin typeface="Traditional Arabic" pitchFamily="18" charset="-78"/>
                <a:cs typeface="Traditional Arabic" pitchFamily="18" charset="-78"/>
              </a:rPr>
              <a:t> </a:t>
            </a:r>
            <a:endParaRPr lang="fr-FR" sz="3200" dirty="0">
              <a:solidFill>
                <a:schemeClr val="tx1"/>
              </a:solidFill>
              <a:latin typeface="Traditional Arabic" pitchFamily="18" charset="-78"/>
              <a:cs typeface="Traditional Arabic" pitchFamily="18" charset="-78"/>
            </a:endParaRPr>
          </a:p>
        </p:txBody>
      </p:sp>
    </p:spTree>
    <p:extLst>
      <p:ext uri="{BB962C8B-B14F-4D97-AF65-F5344CB8AC3E}">
        <p14:creationId xmlns:p14="http://schemas.microsoft.com/office/powerpoint/2010/main" xmlns="" val="667051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08720"/>
            <a:ext cx="8229600" cy="5098571"/>
          </a:xfrm>
        </p:spPr>
        <p:txBody>
          <a:bodyPr>
            <a:normAutofit/>
          </a:bodyPr>
          <a:lstStyle/>
          <a:p>
            <a:pPr algn="just" rtl="1">
              <a:buFont typeface="Wingdings" pitchFamily="2" charset="2"/>
              <a:buChar char="Ø"/>
            </a:pPr>
            <a:r>
              <a:rPr lang="ar-DZ" sz="2400" b="1" dirty="0" smtClean="0">
                <a:latin typeface="Traditional Arabic" pitchFamily="18" charset="-78"/>
                <a:cs typeface="Traditional Arabic" pitchFamily="18" charset="-78"/>
              </a:rPr>
              <a:t>القلق عند الأطفال</a:t>
            </a:r>
          </a:p>
          <a:p>
            <a:pPr marL="109728" indent="0" algn="just" rtl="1">
              <a:buNone/>
            </a:pPr>
            <a:r>
              <a:rPr lang="ar-DZ" sz="2400" b="1" dirty="0" smtClean="0">
                <a:latin typeface="Traditional Arabic" pitchFamily="18" charset="-78"/>
                <a:cs typeface="Traditional Arabic" pitchFamily="18" charset="-78"/>
              </a:rPr>
              <a:t>و من بين أنواعه نذكر: </a:t>
            </a:r>
            <a:r>
              <a:rPr lang="ar-DZ" sz="2400" dirty="0" smtClean="0">
                <a:latin typeface="Traditional Arabic" pitchFamily="18" charset="-78"/>
                <a:cs typeface="Traditional Arabic" pitchFamily="18" charset="-78"/>
              </a:rPr>
              <a:t>قلق </a:t>
            </a:r>
            <a:r>
              <a:rPr lang="ar-DZ" sz="2400" dirty="0">
                <a:latin typeface="Traditional Arabic" pitchFamily="18" charset="-78"/>
                <a:cs typeface="Traditional Arabic" pitchFamily="18" charset="-78"/>
              </a:rPr>
              <a:t>الانفصال - الوسواس - الرّهاب الاجتماعي - القلق العام - اضطراب الهلع - قلق ما بعد الصدمة - </a:t>
            </a:r>
            <a:r>
              <a:rPr lang="ar-DZ" sz="2400" dirty="0" err="1">
                <a:latin typeface="Traditional Arabic" pitchFamily="18" charset="-78"/>
                <a:cs typeface="Traditional Arabic" pitchFamily="18" charset="-78"/>
              </a:rPr>
              <a:t>إضطراب</a:t>
            </a:r>
            <a:r>
              <a:rPr lang="ar-DZ" sz="2400" dirty="0">
                <a:latin typeface="Traditional Arabic" pitchFamily="18" charset="-78"/>
                <a:cs typeface="Traditional Arabic" pitchFamily="18" charset="-78"/>
              </a:rPr>
              <a:t> التأقلم</a:t>
            </a:r>
            <a:endParaRPr lang="ar-DZ" sz="2400" dirty="0" smtClean="0">
              <a:latin typeface="Traditional Arabic" pitchFamily="18" charset="-78"/>
              <a:cs typeface="Traditional Arabic" pitchFamily="18" charset="-78"/>
            </a:endParaRPr>
          </a:p>
          <a:p>
            <a:pPr marL="109728" indent="0" algn="just" rtl="1">
              <a:buNone/>
            </a:pPr>
            <a:r>
              <a:rPr lang="ar-DZ" sz="2400" dirty="0" smtClean="0">
                <a:latin typeface="Traditional Arabic" pitchFamily="18" charset="-78"/>
                <a:cs typeface="Traditional Arabic" pitchFamily="18" charset="-78"/>
              </a:rPr>
              <a:t>أعراضه متنوعة تعيق نمو الفرد من عدّة  جوانب: </a:t>
            </a:r>
          </a:p>
          <a:p>
            <a:pPr marL="109728" indent="0" algn="just" rtl="1">
              <a:buNone/>
            </a:pPr>
            <a:r>
              <a:rPr lang="ar-DZ" sz="2400" dirty="0" smtClean="0">
                <a:latin typeface="Traditional Arabic" pitchFamily="18" charset="-78"/>
                <a:cs typeface="Traditional Arabic" pitchFamily="18" charset="-78"/>
              </a:rPr>
              <a:t>الجانب العاطفي – الجانب الفكري – الجانب الجسدي – الجانب الدراسي؛  </a:t>
            </a:r>
          </a:p>
          <a:p>
            <a:pPr algn="r" rtl="1">
              <a:buFont typeface="Wingdings" pitchFamily="2" charset="2"/>
              <a:buChar char="Ø"/>
            </a:pPr>
            <a:r>
              <a:rPr lang="ar-DZ" sz="2400" dirty="0" smtClean="0">
                <a:latin typeface="Traditional Arabic" pitchFamily="18" charset="-78"/>
                <a:cs typeface="Traditional Arabic" pitchFamily="18" charset="-78"/>
              </a:rPr>
              <a:t> </a:t>
            </a:r>
            <a:r>
              <a:rPr lang="ar-SA" sz="2400" dirty="0"/>
              <a:t> </a:t>
            </a:r>
            <a:r>
              <a:rPr lang="ar-DZ" sz="2400" b="1" dirty="0">
                <a:latin typeface="Traditional Arabic" pitchFamily="18" charset="-78"/>
                <a:cs typeface="Traditional Arabic" pitchFamily="18" charset="-78"/>
              </a:rPr>
              <a:t>الاضطرابات </a:t>
            </a:r>
            <a:r>
              <a:rPr lang="ar-DZ" sz="2400" b="1" dirty="0" smtClean="0">
                <a:latin typeface="Traditional Arabic" pitchFamily="18" charset="-78"/>
                <a:cs typeface="Traditional Arabic" pitchFamily="18" charset="-78"/>
              </a:rPr>
              <a:t>المزاجية</a:t>
            </a:r>
          </a:p>
          <a:p>
            <a:pPr algn="r" rtl="1">
              <a:buFont typeface="Wingdings" pitchFamily="2" charset="2"/>
              <a:buChar char="Ø"/>
            </a:pPr>
            <a:r>
              <a:rPr lang="ar-DZ" sz="2400" b="1" dirty="0" smtClean="0">
                <a:latin typeface="Traditional Arabic" pitchFamily="18" charset="-78"/>
                <a:cs typeface="Traditional Arabic" pitchFamily="18" charset="-78"/>
              </a:rPr>
              <a:t>الاضطرابات </a:t>
            </a:r>
            <a:r>
              <a:rPr lang="ar-DZ" sz="2400" b="1" dirty="0">
                <a:latin typeface="Traditional Arabic" pitchFamily="18" charset="-78"/>
                <a:cs typeface="Traditional Arabic" pitchFamily="18" charset="-78"/>
              </a:rPr>
              <a:t>السلوكية </a:t>
            </a:r>
            <a:endParaRPr lang="ar-DZ" sz="2400" b="1" dirty="0" smtClean="0">
              <a:latin typeface="Traditional Arabic" pitchFamily="18" charset="-78"/>
              <a:cs typeface="Traditional Arabic" pitchFamily="18" charset="-78"/>
            </a:endParaRPr>
          </a:p>
          <a:p>
            <a:pPr algn="r" rtl="1">
              <a:buFont typeface="Wingdings" pitchFamily="2" charset="2"/>
              <a:buChar char="Ø"/>
            </a:pPr>
            <a:r>
              <a:rPr lang="ar-DZ" sz="2400" b="1" dirty="0" err="1">
                <a:latin typeface="Traditional Arabic" pitchFamily="18" charset="-78"/>
                <a:cs typeface="Traditional Arabic" pitchFamily="18" charset="-78"/>
              </a:rPr>
              <a:t>إضطراب</a:t>
            </a:r>
            <a:r>
              <a:rPr lang="ar-DZ" sz="2400" b="1" dirty="0">
                <a:latin typeface="Traditional Arabic" pitchFamily="18" charset="-78"/>
                <a:cs typeface="Traditional Arabic" pitchFamily="18" charset="-78"/>
              </a:rPr>
              <a:t> النقص في التركيز والإفراط في </a:t>
            </a:r>
            <a:r>
              <a:rPr lang="ar-DZ" sz="2400" b="1" dirty="0" smtClean="0">
                <a:latin typeface="Traditional Arabic" pitchFamily="18" charset="-78"/>
                <a:cs typeface="Traditional Arabic" pitchFamily="18" charset="-78"/>
              </a:rPr>
              <a:t>الحركة</a:t>
            </a:r>
          </a:p>
          <a:p>
            <a:pPr algn="r" rtl="1">
              <a:buFont typeface="Wingdings" pitchFamily="2" charset="2"/>
              <a:buChar char="Ø"/>
            </a:pPr>
            <a:r>
              <a:rPr lang="ar-DZ" sz="2400" b="1" dirty="0">
                <a:latin typeface="Traditional Arabic" pitchFamily="18" charset="-78"/>
                <a:cs typeface="Traditional Arabic" pitchFamily="18" charset="-78"/>
              </a:rPr>
              <a:t>البكم </a:t>
            </a:r>
            <a:r>
              <a:rPr lang="ar-DZ" sz="2400" b="1" dirty="0" smtClean="0">
                <a:latin typeface="Traditional Arabic" pitchFamily="18" charset="-78"/>
                <a:cs typeface="Traditional Arabic" pitchFamily="18" charset="-78"/>
              </a:rPr>
              <a:t>الاختياري</a:t>
            </a:r>
          </a:p>
          <a:p>
            <a:pPr algn="r" rtl="1">
              <a:buFont typeface="Wingdings" pitchFamily="2" charset="2"/>
              <a:buChar char="Ø"/>
            </a:pPr>
            <a:r>
              <a:rPr lang="ar-DZ" sz="2400" b="1" dirty="0">
                <a:latin typeface="Traditional Arabic" pitchFamily="18" charset="-78"/>
                <a:cs typeface="Traditional Arabic" pitchFamily="18" charset="-78"/>
              </a:rPr>
              <a:t>التبوُّل والتبرُّز </a:t>
            </a:r>
            <a:r>
              <a:rPr lang="ar-DZ" sz="2400" b="1" dirty="0" smtClean="0">
                <a:latin typeface="Traditional Arabic" pitchFamily="18" charset="-78"/>
                <a:cs typeface="Traditional Arabic" pitchFamily="18" charset="-78"/>
              </a:rPr>
              <a:t>اللاإرادي </a:t>
            </a:r>
          </a:p>
          <a:p>
            <a:pPr algn="r" rtl="1">
              <a:buFont typeface="Wingdings" pitchFamily="2" charset="2"/>
              <a:buChar char="Ø"/>
            </a:pPr>
            <a:r>
              <a:rPr lang="fr-FR" sz="2400" dirty="0">
                <a:latin typeface="Times New Roman" pitchFamily="18" charset="0"/>
                <a:cs typeface="Times New Roman" pitchFamily="18" charset="0"/>
              </a:rPr>
              <a:t>Tics</a:t>
            </a:r>
            <a:endParaRPr lang="ar-DZ" sz="2400" b="1" dirty="0" smtClean="0">
              <a:latin typeface="Times New Roman" pitchFamily="18" charset="0"/>
              <a:cs typeface="Times New Roman" pitchFamily="18" charset="0"/>
            </a:endParaRPr>
          </a:p>
          <a:p>
            <a:pPr algn="r" rtl="1">
              <a:buFont typeface="Wingdings" pitchFamily="2" charset="2"/>
              <a:buChar char="Ø"/>
            </a:pPr>
            <a:endParaRPr lang="fr-FR" sz="2400" b="1" dirty="0">
              <a:latin typeface="Traditional Arabic" pitchFamily="18" charset="-78"/>
              <a:cs typeface="Traditional Arabic" pitchFamily="18" charset="-78"/>
            </a:endParaRPr>
          </a:p>
        </p:txBody>
      </p:sp>
      <p:sp>
        <p:nvSpPr>
          <p:cNvPr id="3" name="Titre 2"/>
          <p:cNvSpPr>
            <a:spLocks noGrp="1"/>
          </p:cNvSpPr>
          <p:nvPr>
            <p:ph type="title"/>
          </p:nvPr>
        </p:nvSpPr>
        <p:spPr>
          <a:xfrm>
            <a:off x="457200" y="274638"/>
            <a:ext cx="8229600" cy="634082"/>
          </a:xfrm>
        </p:spPr>
        <p:txBody>
          <a:bodyPr>
            <a:normAutofit/>
          </a:bodyPr>
          <a:lstStyle/>
          <a:p>
            <a:pPr algn="just" rtl="1"/>
            <a:r>
              <a:rPr lang="ar-DZ" sz="2400" dirty="0" smtClean="0">
                <a:latin typeface="Traditional Arabic" pitchFamily="18" charset="-78"/>
                <a:cs typeface="Traditional Arabic" pitchFamily="18" charset="-78"/>
              </a:rPr>
              <a:t>محاور الاضطرابات النفسية</a:t>
            </a:r>
            <a:endParaRPr lang="fr-FR"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277732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96752"/>
            <a:ext cx="8229600" cy="5256584"/>
          </a:xfrm>
        </p:spPr>
        <p:txBody>
          <a:bodyPr/>
          <a:lstStyle/>
          <a:p>
            <a:r>
              <a:rPr lang="fr-FR" dirty="0">
                <a:latin typeface="Times New Roman" pitchFamily="18" charset="0"/>
                <a:cs typeface="Times New Roman" pitchFamily="18" charset="0"/>
              </a:rPr>
              <a:t>déficit de </a:t>
            </a:r>
            <a:r>
              <a:rPr lang="fr-FR" dirty="0" smtClean="0">
                <a:latin typeface="Times New Roman" pitchFamily="18" charset="0"/>
                <a:cs typeface="Times New Roman" pitchFamily="18" charset="0"/>
              </a:rPr>
              <a:t>l’attention/hyperactivité, </a:t>
            </a:r>
          </a:p>
          <a:p>
            <a:r>
              <a:rPr lang="fr-FR" dirty="0">
                <a:latin typeface="Times New Roman" pitchFamily="18" charset="0"/>
                <a:cs typeface="Times New Roman" pitchFamily="18" charset="0"/>
              </a:rPr>
              <a:t>Troubles de la </a:t>
            </a:r>
            <a:r>
              <a:rPr lang="fr-FR" dirty="0" smtClean="0">
                <a:latin typeface="Times New Roman" pitchFamily="18" charset="0"/>
                <a:cs typeface="Times New Roman" pitchFamily="18" charset="0"/>
              </a:rPr>
              <a:t>communication </a:t>
            </a:r>
            <a:r>
              <a:rPr lang="fr-FR" dirty="0">
                <a:latin typeface="Times New Roman" pitchFamily="18" charset="0"/>
                <a:cs typeface="Times New Roman" pitchFamily="18" charset="0"/>
              </a:rPr>
              <a:t>et des </a:t>
            </a:r>
            <a:r>
              <a:rPr lang="fr-FR" dirty="0" smtClean="0">
                <a:latin typeface="Times New Roman" pitchFamily="18" charset="0"/>
                <a:cs typeface="Times New Roman" pitchFamily="18" charset="0"/>
              </a:rPr>
              <a:t>apprentissages, </a:t>
            </a:r>
          </a:p>
          <a:p>
            <a:r>
              <a:rPr lang="fr-FR"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Troubles du </a:t>
            </a:r>
            <a:r>
              <a:rPr lang="fr-FR" sz="2400" dirty="0" smtClean="0">
                <a:latin typeface="Times New Roman" pitchFamily="18" charset="0"/>
                <a:cs typeface="Times New Roman" pitchFamily="18" charset="0"/>
              </a:rPr>
              <a:t>comportement,</a:t>
            </a:r>
          </a:p>
          <a:p>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Schizophrénie/troubles </a:t>
            </a:r>
            <a:r>
              <a:rPr lang="fr-FR" sz="2400" dirty="0" smtClean="0">
                <a:latin typeface="Times New Roman" pitchFamily="18" charset="0"/>
                <a:cs typeface="Times New Roman" pitchFamily="18" charset="0"/>
              </a:rPr>
              <a:t>psychotiques,</a:t>
            </a:r>
          </a:p>
          <a:p>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Troubles </a:t>
            </a:r>
            <a:r>
              <a:rPr lang="fr-FR" sz="2400" dirty="0" smtClean="0">
                <a:latin typeface="Times New Roman" pitchFamily="18" charset="0"/>
                <a:cs typeface="Times New Roman" pitchFamily="18" charset="0"/>
              </a:rPr>
              <a:t>anxieux,</a:t>
            </a:r>
          </a:p>
          <a:p>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Troubles de l’alimentation et des conduites </a:t>
            </a:r>
            <a:r>
              <a:rPr lang="fr-FR" sz="2400" dirty="0" smtClean="0">
                <a:latin typeface="Times New Roman" pitchFamily="18" charset="0"/>
                <a:cs typeface="Times New Roman" pitchFamily="18" charset="0"/>
              </a:rPr>
              <a:t>alimentaires, </a:t>
            </a:r>
            <a:endParaRPr lang="fr-FR" sz="2400" dirty="0">
              <a:latin typeface="Times New Roman" pitchFamily="18" charset="0"/>
              <a:cs typeface="Times New Roman" pitchFamily="18" charset="0"/>
            </a:endParaRPr>
          </a:p>
          <a:p>
            <a:r>
              <a:rPr lang="fr-FR" sz="2400" dirty="0" smtClean="0">
                <a:latin typeface="Times New Roman" pitchFamily="18" charset="0"/>
                <a:cs typeface="Times New Roman" pitchFamily="18" charset="0"/>
              </a:rPr>
              <a:t>Troubles </a:t>
            </a:r>
            <a:r>
              <a:rPr lang="fr-FR" sz="2400" dirty="0">
                <a:latin typeface="Times New Roman" pitchFamily="18" charset="0"/>
                <a:cs typeface="Times New Roman" pitchFamily="18" charset="0"/>
              </a:rPr>
              <a:t>du contrôle </a:t>
            </a:r>
            <a:r>
              <a:rPr lang="fr-FR" sz="2400" dirty="0" smtClean="0">
                <a:latin typeface="Times New Roman" pitchFamily="18" charset="0"/>
                <a:cs typeface="Times New Roman" pitchFamily="18" charset="0"/>
              </a:rPr>
              <a:t>sphinctérien,</a:t>
            </a:r>
          </a:p>
          <a:p>
            <a:r>
              <a:rPr lang="fr-FR" sz="2400" dirty="0" smtClean="0">
                <a:latin typeface="Times New Roman" pitchFamily="18" charset="0"/>
                <a:cs typeface="Times New Roman" pitchFamily="18" charset="0"/>
              </a:rPr>
              <a:t> Tics,</a:t>
            </a:r>
          </a:p>
          <a:p>
            <a:r>
              <a:rPr lang="fr-FR" sz="2400" dirty="0">
                <a:latin typeface="Times New Roman" pitchFamily="18" charset="0"/>
                <a:cs typeface="Times New Roman" pitchFamily="18" charset="0"/>
              </a:rPr>
              <a:t>Troubles fonctionnels </a:t>
            </a:r>
            <a:r>
              <a:rPr lang="fr-FR" sz="2000" dirty="0">
                <a:latin typeface="Times New Roman" pitchFamily="18" charset="0"/>
                <a:cs typeface="Times New Roman" pitchFamily="18" charset="0"/>
              </a:rPr>
              <a:t>(sommeil, maux de ventre, maux de tête</a:t>
            </a:r>
            <a:r>
              <a:rPr lang="fr-FR" sz="2000" dirty="0" smtClean="0">
                <a:latin typeface="Times New Roman" pitchFamily="18" charset="0"/>
                <a:cs typeface="Times New Roman" pitchFamily="18" charset="0"/>
              </a:rPr>
              <a:t>,…),</a:t>
            </a:r>
          </a:p>
          <a:p>
            <a:r>
              <a:rPr lang="fr-FR" sz="2400" dirty="0" smtClean="0">
                <a:latin typeface="Times New Roman" pitchFamily="18" charset="0"/>
                <a:cs typeface="Times New Roman" pitchFamily="18" charset="0"/>
              </a:rPr>
              <a:t>Troubles </a:t>
            </a:r>
            <a:r>
              <a:rPr lang="fr-FR" sz="2400" dirty="0">
                <a:latin typeface="Times New Roman" pitchFamily="18" charset="0"/>
                <a:cs typeface="Times New Roman" pitchFamily="18" charset="0"/>
              </a:rPr>
              <a:t>envahissants du </a:t>
            </a:r>
            <a:r>
              <a:rPr lang="fr-FR" sz="2400" dirty="0" smtClean="0">
                <a:latin typeface="Times New Roman" pitchFamily="18" charset="0"/>
                <a:cs typeface="Times New Roman" pitchFamily="18" charset="0"/>
              </a:rPr>
              <a:t>développement/autisme,</a:t>
            </a:r>
          </a:p>
          <a:p>
            <a:r>
              <a:rPr lang="fr-FR" sz="2400" dirty="0" smtClean="0">
                <a:latin typeface="Times New Roman" pitchFamily="18" charset="0"/>
                <a:cs typeface="Times New Roman" pitchFamily="18" charset="0"/>
              </a:rPr>
              <a:t> handicap mental;  </a:t>
            </a:r>
            <a:endParaRPr lang="fr-FR" sz="2400" dirty="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
        <p:nvSpPr>
          <p:cNvPr id="3" name="Titre 2"/>
          <p:cNvSpPr>
            <a:spLocks noGrp="1"/>
          </p:cNvSpPr>
          <p:nvPr>
            <p:ph type="title"/>
          </p:nvPr>
        </p:nvSpPr>
        <p:spPr>
          <a:xfrm>
            <a:off x="457200" y="274638"/>
            <a:ext cx="8229600" cy="922114"/>
          </a:xfrm>
        </p:spPr>
        <p:txBody>
          <a:bodyPr>
            <a:noAutofit/>
          </a:bodyPr>
          <a:lstStyle/>
          <a:p>
            <a:r>
              <a:rPr lang="fr-FR" sz="2300" dirty="0" smtClean="0">
                <a:solidFill>
                  <a:schemeClr val="tx1"/>
                </a:solidFill>
                <a:effectLst/>
                <a:latin typeface="Times New Roman" pitchFamily="18" charset="0"/>
                <a:cs typeface="Times New Roman" pitchFamily="18" charset="0"/>
              </a:rPr>
              <a:t>Les grands </a:t>
            </a:r>
            <a:r>
              <a:rPr lang="fr-FR" sz="2300" dirty="0">
                <a:solidFill>
                  <a:schemeClr val="tx1"/>
                </a:solidFill>
                <a:effectLst/>
                <a:latin typeface="Times New Roman" pitchFamily="18" charset="0"/>
                <a:cs typeface="Times New Roman" pitchFamily="18" charset="0"/>
              </a:rPr>
              <a:t>regroupements nosographiques en </a:t>
            </a:r>
            <a:r>
              <a:rPr lang="fr-FR" sz="2300" dirty="0" smtClean="0">
                <a:solidFill>
                  <a:schemeClr val="tx1"/>
                </a:solidFill>
                <a:effectLst/>
                <a:latin typeface="Times New Roman" pitchFamily="18" charset="0"/>
                <a:cs typeface="Times New Roman" pitchFamily="18" charset="0"/>
              </a:rPr>
              <a:t>psychopathologie </a:t>
            </a:r>
            <a:r>
              <a:rPr lang="fr-FR" sz="2300" dirty="0">
                <a:solidFill>
                  <a:schemeClr val="tx1"/>
                </a:solidFill>
                <a:effectLst/>
                <a:latin typeface="Times New Roman" pitchFamily="18" charset="0"/>
                <a:cs typeface="Times New Roman" pitchFamily="18" charset="0"/>
              </a:rPr>
              <a:t>de l’enfant et </a:t>
            </a:r>
            <a:r>
              <a:rPr lang="fr-FR" sz="2300" dirty="0" smtClean="0">
                <a:solidFill>
                  <a:schemeClr val="tx1"/>
                </a:solidFill>
                <a:effectLst/>
                <a:latin typeface="Times New Roman" pitchFamily="18" charset="0"/>
                <a:cs typeface="Times New Roman" pitchFamily="18" charset="0"/>
              </a:rPr>
              <a:t>de </a:t>
            </a:r>
            <a:r>
              <a:rPr lang="fr-FR" sz="2300" dirty="0">
                <a:solidFill>
                  <a:schemeClr val="tx1"/>
                </a:solidFill>
                <a:effectLst/>
                <a:latin typeface="Times New Roman" pitchFamily="18" charset="0"/>
                <a:cs typeface="Times New Roman" pitchFamily="18" charset="0"/>
              </a:rPr>
              <a:t>l’adolescent</a:t>
            </a:r>
            <a:r>
              <a:rPr lang="fr-FR" sz="2400" dirty="0">
                <a:solidFill>
                  <a:schemeClr val="tx1"/>
                </a:solidFill>
                <a:effectLst/>
                <a:latin typeface="Times New Roman" pitchFamily="18" charset="0"/>
                <a:cs typeface="Times New Roman" pitchFamily="18" charset="0"/>
              </a:rPr>
              <a:t> </a:t>
            </a:r>
          </a:p>
        </p:txBody>
      </p:sp>
    </p:spTree>
    <p:extLst>
      <p:ext uri="{BB962C8B-B14F-4D97-AF65-F5344CB8AC3E}">
        <p14:creationId xmlns:p14="http://schemas.microsoft.com/office/powerpoint/2010/main" xmlns="" val="53020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11560" y="476672"/>
            <a:ext cx="8229600" cy="5688632"/>
          </a:xfrm>
        </p:spPr>
        <p:txBody>
          <a:bodyPr>
            <a:normAutofit/>
          </a:bodyPr>
          <a:lstStyle/>
          <a:p>
            <a:pPr algn="just">
              <a:buFont typeface="Wingdings" pitchFamily="2" charset="2"/>
              <a:buChar char="Ø"/>
            </a:pPr>
            <a:endParaRPr lang="fr-FR" sz="1800" dirty="0" smtClean="0">
              <a:latin typeface="Times New Roman" pitchFamily="18" charset="0"/>
              <a:cs typeface="Times New Roman" pitchFamily="18" charset="0"/>
            </a:endParaRPr>
          </a:p>
          <a:p>
            <a:pPr marL="109728" indent="0" algn="just">
              <a:buNone/>
            </a:pPr>
            <a:r>
              <a:rPr lang="fr-FR" sz="2400" b="1" dirty="0" smtClean="0">
                <a:latin typeface="Times New Roman" pitchFamily="18" charset="0"/>
                <a:cs typeface="Times New Roman" pitchFamily="18" charset="0"/>
              </a:rPr>
              <a:t>Le </a:t>
            </a:r>
            <a:r>
              <a:rPr lang="fr-FR" sz="2400" b="1" dirty="0">
                <a:latin typeface="Times New Roman" pitchFamily="18" charset="0"/>
                <a:cs typeface="Times New Roman" pitchFamily="18" charset="0"/>
              </a:rPr>
              <a:t>trouble déficit de l’attention avec hyperactivité </a:t>
            </a:r>
            <a:endParaRPr lang="fr-FR" sz="2400" b="1" dirty="0" smtClean="0">
              <a:latin typeface="Times New Roman" pitchFamily="18" charset="0"/>
              <a:cs typeface="Times New Roman" pitchFamily="18" charset="0"/>
            </a:endParaRPr>
          </a:p>
          <a:p>
            <a:pPr marL="109728" indent="0" algn="just">
              <a:buNone/>
            </a:pPr>
            <a:endParaRPr lang="fr-FR" sz="2400" b="1" dirty="0" smtClean="0">
              <a:latin typeface="Times New Roman" pitchFamily="18" charset="0"/>
              <a:cs typeface="Times New Roman" pitchFamily="18" charset="0"/>
            </a:endParaRPr>
          </a:p>
          <a:p>
            <a:pPr marL="109728" indent="0" algn="just">
              <a:buNone/>
            </a:pPr>
            <a:r>
              <a:rPr lang="fr-FR" sz="2400" dirty="0" smtClean="0">
                <a:latin typeface="Times New Roman" pitchFamily="18" charset="0"/>
                <a:cs typeface="Times New Roman" pitchFamily="18" charset="0"/>
              </a:rPr>
              <a:t>Le (TDAH</a:t>
            </a:r>
            <a:r>
              <a:rPr lang="fr-FR" sz="2400" dirty="0">
                <a:latin typeface="Times New Roman" pitchFamily="18" charset="0"/>
                <a:cs typeface="Times New Roman" pitchFamily="18" charset="0"/>
              </a:rPr>
              <a:t>) consiste en une faible attention ou une attention de courte durée et/ou en une activité excessive ainsi qu’une impulsivité inappropriée à l’âge de l’enfant qui affecte ses fonctions ou son </a:t>
            </a:r>
            <a:r>
              <a:rPr lang="fr-FR" sz="2400" dirty="0" smtClean="0">
                <a:latin typeface="Times New Roman" pitchFamily="18" charset="0"/>
                <a:cs typeface="Times New Roman" pitchFamily="18" charset="0"/>
              </a:rPr>
              <a:t>développement</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marL="109728" lvl="0" indent="0">
              <a:buNone/>
            </a:pPr>
            <a:r>
              <a:rPr lang="fr-FR" sz="2400" dirty="0">
                <a:latin typeface="Times New Roman" pitchFamily="18" charset="0"/>
                <a:cs typeface="Times New Roman" pitchFamily="18" charset="0"/>
              </a:rPr>
              <a:t>Le TDAH est un trouble cérébral qui est présent dès la naissance ou se développe peu après la naissance</a:t>
            </a: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a:p>
            <a:pPr marL="109728" indent="0">
              <a:buNone/>
            </a:pPr>
            <a:endParaRPr lang="fr-FR" sz="2400" dirty="0">
              <a:latin typeface="Times New Roman" pitchFamily="18" charset="0"/>
              <a:cs typeface="Times New Roman" pitchFamily="18" charset="0"/>
            </a:endParaRPr>
          </a:p>
          <a:p>
            <a:pPr marL="109728" indent="0">
              <a:buNone/>
            </a:pPr>
            <a:r>
              <a:rPr lang="fr-FR" sz="2400" dirty="0">
                <a:latin typeface="Times New Roman" pitchFamily="18" charset="0"/>
                <a:cs typeface="Times New Roman" pitchFamily="18" charset="0"/>
              </a:rPr>
              <a:t>Le TDAH a trois formes </a:t>
            </a:r>
            <a:r>
              <a:rPr lang="fr-FR" sz="2400" dirty="0" smtClean="0">
                <a:latin typeface="Times New Roman" pitchFamily="18" charset="0"/>
                <a:cs typeface="Times New Roman" pitchFamily="18" charset="0"/>
              </a:rPr>
              <a:t>: Inattentif- Hyperactif/Impulsif – Combiné; </a:t>
            </a:r>
          </a:p>
          <a:p>
            <a:pPr marL="109728" indent="0">
              <a:buNone/>
            </a:pPr>
            <a:endParaRPr lang="fr-FR" sz="1800" dirty="0">
              <a:latin typeface="Times New Roman" pitchFamily="18" charset="0"/>
              <a:cs typeface="Times New Roman" pitchFamily="18" charset="0"/>
            </a:endParaRPr>
          </a:p>
          <a:p>
            <a:pPr lvl="0">
              <a:buFont typeface="Wingdings" pitchFamily="2" charset="2"/>
              <a:buChar char="Ø"/>
            </a:pPr>
            <a:endParaRPr lang="fr-FR"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53199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764704"/>
            <a:ext cx="8229600" cy="5242587"/>
          </a:xfrm>
        </p:spPr>
        <p:txBody>
          <a:bodyPr>
            <a:normAutofit/>
          </a:bodyPr>
          <a:lstStyle/>
          <a:p>
            <a:pPr marL="109728" indent="0" algn="just">
              <a:buNone/>
            </a:pPr>
            <a:r>
              <a:rPr lang="fr-FR" sz="2400" dirty="0" smtClean="0">
                <a:latin typeface="Times New Roman" pitchFamily="18" charset="0"/>
                <a:cs typeface="Times New Roman" pitchFamily="18" charset="0"/>
              </a:rPr>
              <a:t>Le </a:t>
            </a:r>
            <a:r>
              <a:rPr lang="fr-FR" sz="2400" b="1" dirty="0" smtClean="0">
                <a:latin typeface="Times New Roman" pitchFamily="18" charset="0"/>
                <a:cs typeface="Times New Roman" pitchFamily="18" charset="0"/>
              </a:rPr>
              <a:t>D.I.</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est une diminution significative des fonctions intellectuelles présente dès la naissance ou la petite enfance, entraînant des limitations de la capacité de mener des activités normales de la vie </a:t>
            </a:r>
            <a:r>
              <a:rPr lang="fr-FR" sz="2400" dirty="0" smtClean="0">
                <a:latin typeface="Times New Roman" pitchFamily="18" charset="0"/>
                <a:cs typeface="Times New Roman" pitchFamily="18" charset="0"/>
              </a:rPr>
              <a:t>quotidienne. </a:t>
            </a:r>
          </a:p>
          <a:p>
            <a:pPr marL="109728" indent="0" algn="just">
              <a:buNone/>
            </a:pPr>
            <a:r>
              <a:rPr lang="fr-FR" sz="2400" dirty="0">
                <a:latin typeface="Times New Roman" pitchFamily="18" charset="0"/>
                <a:cs typeface="Times New Roman" pitchFamily="18" charset="0"/>
              </a:rPr>
              <a:t>Les personnes atteintes de DI présentent une fonction intellectuelle inférieure à la moyenne qui limite leur capacité à faire face à l’un ou plusieurs aspects de la vie quotidienne normale (capacité d’adaptation) à un degré tel qu’elles exigent une assistance continue</a:t>
            </a:r>
            <a:r>
              <a:rPr lang="fr-FR" dirty="0"/>
              <a:t>. </a:t>
            </a:r>
            <a:endParaRPr lang="fr-FR" dirty="0" smtClean="0"/>
          </a:p>
          <a:p>
            <a:pPr marL="109728" indent="0" algn="just">
              <a:buNone/>
            </a:pPr>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capacités d’adaptation peuvent être classées en plusieurs </a:t>
            </a:r>
            <a:r>
              <a:rPr lang="fr-FR" sz="2400" dirty="0" smtClean="0">
                <a:latin typeface="Times New Roman" pitchFamily="18" charset="0"/>
                <a:cs typeface="Times New Roman" pitchFamily="18" charset="0"/>
              </a:rPr>
              <a:t>domaines: domaine </a:t>
            </a:r>
            <a:r>
              <a:rPr lang="fr-FR" sz="2400" dirty="0">
                <a:latin typeface="Times New Roman" pitchFamily="18" charset="0"/>
                <a:cs typeface="Times New Roman" pitchFamily="18" charset="0"/>
              </a:rPr>
              <a:t>conceptuel </a:t>
            </a:r>
            <a:r>
              <a:rPr lang="fr-FR" sz="2400" dirty="0" smtClean="0">
                <a:latin typeface="Times New Roman" pitchFamily="18" charset="0"/>
                <a:cs typeface="Times New Roman" pitchFamily="18" charset="0"/>
              </a:rPr>
              <a:t>- domaine </a:t>
            </a:r>
            <a:r>
              <a:rPr lang="fr-FR" sz="2400" dirty="0">
                <a:latin typeface="Times New Roman" pitchFamily="18" charset="0"/>
                <a:cs typeface="Times New Roman" pitchFamily="18" charset="0"/>
              </a:rPr>
              <a:t>social </a:t>
            </a:r>
            <a:r>
              <a:rPr lang="fr-FR" sz="2400" dirty="0" smtClean="0">
                <a:latin typeface="Times New Roman" pitchFamily="18" charset="0"/>
                <a:cs typeface="Times New Roman" pitchFamily="18" charset="0"/>
              </a:rPr>
              <a:t>- domaine pratique;</a:t>
            </a:r>
            <a:endParaRPr lang="fr-FR" sz="2400" dirty="0">
              <a:latin typeface="Times New Roman" pitchFamily="18" charset="0"/>
              <a:cs typeface="Times New Roman" pitchFamily="18" charset="0"/>
            </a:endParaRPr>
          </a:p>
        </p:txBody>
      </p:sp>
      <p:sp>
        <p:nvSpPr>
          <p:cNvPr id="3" name="Titre 2"/>
          <p:cNvSpPr>
            <a:spLocks noGrp="1"/>
          </p:cNvSpPr>
          <p:nvPr>
            <p:ph type="title"/>
          </p:nvPr>
        </p:nvSpPr>
        <p:spPr>
          <a:xfrm>
            <a:off x="457200" y="274638"/>
            <a:ext cx="8229600" cy="418058"/>
          </a:xfrm>
        </p:spPr>
        <p:txBody>
          <a:bodyPr>
            <a:noAutofit/>
          </a:bodyPr>
          <a:lstStyle/>
          <a:p>
            <a:r>
              <a:rPr lang="fr-FR" sz="2400" dirty="0">
                <a:solidFill>
                  <a:schemeClr val="tx1">
                    <a:lumMod val="95000"/>
                    <a:lumOff val="5000"/>
                  </a:schemeClr>
                </a:solidFill>
                <a:effectLst/>
                <a:latin typeface="Times New Roman" pitchFamily="18" charset="0"/>
                <a:cs typeface="Times New Roman" pitchFamily="18" charset="0"/>
              </a:rPr>
              <a:t>Le déficit intellectuel </a:t>
            </a:r>
          </a:p>
        </p:txBody>
      </p:sp>
    </p:spTree>
    <p:extLst>
      <p:ext uri="{BB962C8B-B14F-4D97-AF65-F5344CB8AC3E}">
        <p14:creationId xmlns:p14="http://schemas.microsoft.com/office/powerpoint/2010/main" xmlns="" val="3449122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96752"/>
            <a:ext cx="8229600" cy="4810539"/>
          </a:xfrm>
        </p:spPr>
        <p:txBody>
          <a:bodyPr/>
          <a:lstStyle/>
          <a:p>
            <a:pPr marL="109728" indent="0" algn="just">
              <a:buNone/>
            </a:pPr>
            <a:r>
              <a:rPr lang="fr-FR" sz="2400" dirty="0" smtClean="0">
                <a:latin typeface="Times New Roman" pitchFamily="18" charset="0"/>
                <a:cs typeface="Times New Roman" pitchFamily="18" charset="0"/>
              </a:rPr>
              <a:t>Les TSA </a:t>
            </a:r>
            <a:r>
              <a:rPr lang="fr-FR" sz="2400" dirty="0">
                <a:latin typeface="Times New Roman" pitchFamily="18" charset="0"/>
                <a:cs typeface="Times New Roman" pitchFamily="18" charset="0"/>
              </a:rPr>
              <a:t>sont considérés comme un spectre (ensemble) de troubles car les manifestations varient considérablement dans leur forme et leur gravité. Les TSA se </a:t>
            </a:r>
            <a:r>
              <a:rPr lang="fr-FR" sz="2400" dirty="0" smtClean="0">
                <a:latin typeface="Times New Roman" pitchFamily="18" charset="0"/>
                <a:cs typeface="Times New Roman" pitchFamily="18" charset="0"/>
              </a:rPr>
              <a:t>distinguent actuellement  </a:t>
            </a:r>
            <a:r>
              <a:rPr lang="fr-FR" sz="2400" dirty="0">
                <a:latin typeface="Times New Roman" pitchFamily="18" charset="0"/>
                <a:cs typeface="Times New Roman" pitchFamily="18" charset="0"/>
              </a:rPr>
              <a:t>du </a:t>
            </a:r>
            <a:r>
              <a:rPr lang="fr-FR" sz="2400" dirty="0" smtClean="0">
                <a:latin typeface="Times New Roman" pitchFamily="18" charset="0"/>
                <a:cs typeface="Times New Roman" pitchFamily="18" charset="0"/>
              </a:rPr>
              <a:t>déficit intellectuel, </a:t>
            </a:r>
            <a:r>
              <a:rPr lang="fr-FR" sz="2400" dirty="0">
                <a:latin typeface="Times New Roman" pitchFamily="18" charset="0"/>
                <a:cs typeface="Times New Roman" pitchFamily="18" charset="0"/>
              </a:rPr>
              <a:t>bien que beaucoup de personnes atteintes de TSA souffrent des deux</a:t>
            </a:r>
            <a:r>
              <a:rPr lang="fr-FR" sz="2400" dirty="0" smtClean="0">
                <a:latin typeface="Times New Roman" pitchFamily="18" charset="0"/>
                <a:cs typeface="Times New Roman" pitchFamily="18" charset="0"/>
              </a:rPr>
              <a:t>. </a:t>
            </a:r>
          </a:p>
          <a:p>
            <a:pPr marL="109728" indent="0" algn="just">
              <a:buNone/>
            </a:pPr>
            <a:endParaRPr lang="fr-FR" sz="2400" dirty="0" smtClean="0">
              <a:latin typeface="Times New Roman" pitchFamily="18" charset="0"/>
              <a:cs typeface="Times New Roman" pitchFamily="18" charset="0"/>
            </a:endParaRPr>
          </a:p>
          <a:p>
            <a:pPr marL="109728" indent="0" algn="just">
              <a:buNone/>
            </a:pPr>
            <a:r>
              <a:rPr lang="fr-FR" sz="2400" b="1" dirty="0">
                <a:latin typeface="Times New Roman" pitchFamily="18" charset="0"/>
                <a:cs typeface="Times New Roman" pitchFamily="18" charset="0"/>
              </a:rPr>
              <a:t>Signes de troubles du spectre </a:t>
            </a:r>
            <a:r>
              <a:rPr lang="fr-FR" sz="2400" b="1" dirty="0" smtClean="0">
                <a:latin typeface="Times New Roman" pitchFamily="18" charset="0"/>
                <a:cs typeface="Times New Roman" pitchFamily="18" charset="0"/>
              </a:rPr>
              <a:t>autistique:</a:t>
            </a:r>
            <a:endParaRPr lang="fr-FR" sz="2400" dirty="0" smtClean="0">
              <a:latin typeface="Times New Roman" pitchFamily="18" charset="0"/>
              <a:cs typeface="Times New Roman" pitchFamily="18" charset="0"/>
            </a:endParaRPr>
          </a:p>
          <a:p>
            <a:pPr algn="just">
              <a:buFont typeface="Wingdings" pitchFamily="2" charset="2"/>
              <a:buChar char="Ø"/>
            </a:pPr>
            <a:r>
              <a:rPr lang="fr-FR" sz="2400" dirty="0">
                <a:latin typeface="Times New Roman" pitchFamily="18" charset="0"/>
                <a:cs typeface="Times New Roman" pitchFamily="18" charset="0"/>
              </a:rPr>
              <a:t>Difficultés de communication et d’interaction </a:t>
            </a:r>
            <a:r>
              <a:rPr lang="fr-FR" sz="2400" dirty="0" smtClean="0">
                <a:latin typeface="Times New Roman" pitchFamily="18" charset="0"/>
                <a:cs typeface="Times New Roman" pitchFamily="18" charset="0"/>
              </a:rPr>
              <a:t>sociales,</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just">
              <a:buFont typeface="Wingdings" pitchFamily="2" charset="2"/>
              <a:buChar char="Ø"/>
            </a:pPr>
            <a:r>
              <a:rPr lang="fr-FR" sz="2400" dirty="0" smtClean="0">
                <a:latin typeface="Times New Roman" pitchFamily="18" charset="0"/>
                <a:cs typeface="Times New Roman" pitchFamily="18" charset="0"/>
              </a:rPr>
              <a:t>Schémas </a:t>
            </a:r>
            <a:r>
              <a:rPr lang="fr-FR" sz="2400" dirty="0">
                <a:latin typeface="Times New Roman" pitchFamily="18" charset="0"/>
                <a:cs typeface="Times New Roman" pitchFamily="18" charset="0"/>
              </a:rPr>
              <a:t>comportementaux, centres d’intérêt et/ou activités répétitifs et limités </a:t>
            </a:r>
          </a:p>
        </p:txBody>
      </p:sp>
      <p:sp>
        <p:nvSpPr>
          <p:cNvPr id="3" name="Titre 2"/>
          <p:cNvSpPr>
            <a:spLocks noGrp="1"/>
          </p:cNvSpPr>
          <p:nvPr>
            <p:ph type="title"/>
          </p:nvPr>
        </p:nvSpPr>
        <p:spPr>
          <a:xfrm>
            <a:off x="457200" y="274638"/>
            <a:ext cx="8229600" cy="922114"/>
          </a:xfrm>
        </p:spPr>
        <p:txBody>
          <a:bodyPr>
            <a:normAutofit/>
          </a:bodyPr>
          <a:lstStyle/>
          <a:p>
            <a:r>
              <a:rPr lang="fr-FR" sz="2400" dirty="0">
                <a:solidFill>
                  <a:schemeClr val="tx1"/>
                </a:solidFill>
                <a:effectLst/>
                <a:latin typeface="Times New Roman" pitchFamily="18" charset="0"/>
                <a:cs typeface="Times New Roman" pitchFamily="18" charset="0"/>
              </a:rPr>
              <a:t>Les troubles du spectre autistique </a:t>
            </a:r>
            <a:endParaRPr lang="fr-FR"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93637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1052736"/>
            <a:ext cx="8229600" cy="5026563"/>
          </a:xfrm>
        </p:spPr>
        <p:txBody>
          <a:bodyPr/>
          <a:lstStyle/>
          <a:p>
            <a:pPr marL="109728" indent="0">
              <a:buNone/>
            </a:pPr>
            <a:r>
              <a:rPr lang="fr-FR" sz="2400" b="1" dirty="0" smtClean="0">
                <a:latin typeface="Times New Roman" pitchFamily="18" charset="0"/>
                <a:cs typeface="Times New Roman" pitchFamily="18" charset="0"/>
              </a:rPr>
              <a:t>Des difficultés </a:t>
            </a:r>
            <a:r>
              <a:rPr lang="fr-FR" sz="2400" b="1" dirty="0">
                <a:latin typeface="Times New Roman" pitchFamily="18" charset="0"/>
                <a:cs typeface="Times New Roman" pitchFamily="18" charset="0"/>
              </a:rPr>
              <a:t>psychiques sont possibles</a:t>
            </a:r>
            <a:r>
              <a:rPr lang="fr-FR" sz="2400" dirty="0">
                <a:latin typeface="Times New Roman" pitchFamily="18" charset="0"/>
                <a:cs typeface="Times New Roman" pitchFamily="18" charset="0"/>
              </a:rPr>
              <a:t> : conflits dans le couple, carence affective, </a:t>
            </a:r>
            <a:r>
              <a:rPr lang="fr-FR" sz="2400" u="sng" dirty="0">
                <a:solidFill>
                  <a:srgbClr val="FF0000"/>
                </a:solidFill>
                <a:latin typeface="Times New Roman" pitchFamily="18" charset="0"/>
                <a:cs typeface="Times New Roman" pitchFamily="18" charset="0"/>
                <a:hlinkClick r:id="rId2"/>
              </a:rPr>
              <a:t>traumatisme psychologique</a:t>
            </a:r>
            <a:r>
              <a:rPr lang="fr-FR" sz="2400" dirty="0">
                <a:solidFill>
                  <a:srgbClr val="FF0000"/>
                </a:solidFill>
                <a:latin typeface="Times New Roman" pitchFamily="18" charset="0"/>
                <a:cs typeface="Times New Roman" pitchFamily="18" charset="0"/>
              </a:rPr>
              <a:t> </a:t>
            </a:r>
            <a:r>
              <a:rPr lang="fr-FR" sz="2400" dirty="0">
                <a:latin typeface="Times New Roman" pitchFamily="18" charset="0"/>
                <a:cs typeface="Times New Roman" pitchFamily="18" charset="0"/>
              </a:rPr>
              <a:t>ou physique. Il faut noter que bien souvent l’encoprésie est </a:t>
            </a:r>
            <a:r>
              <a:rPr lang="fr-FR" sz="2400" b="1" dirty="0">
                <a:latin typeface="Times New Roman" pitchFamily="18" charset="0"/>
                <a:cs typeface="Times New Roman" pitchFamily="18" charset="0"/>
              </a:rPr>
              <a:t>un mode de communication de l’enfant</a:t>
            </a:r>
            <a:r>
              <a:rPr lang="fr-FR" sz="2400" dirty="0">
                <a:latin typeface="Times New Roman" pitchFamily="18" charset="0"/>
                <a:cs typeface="Times New Roman" pitchFamily="18" charset="0"/>
              </a:rPr>
              <a:t> avec sa famille</a:t>
            </a:r>
            <a:r>
              <a:rPr lang="fr-FR" sz="2400" dirty="0" smtClean="0">
                <a:latin typeface="Times New Roman" pitchFamily="18" charset="0"/>
                <a:cs typeface="Times New Roman" pitchFamily="18" charset="0"/>
              </a:rPr>
              <a:t>.</a:t>
            </a:r>
            <a:r>
              <a:rPr lang="fr-FR" sz="2400" dirty="0">
                <a:latin typeface="Times New Roman" pitchFamily="18" charset="0"/>
                <a:cs typeface="Times New Roman" pitchFamily="18" charset="0"/>
              </a:rPr>
              <a:t> Le trouble entraîne très souvent une </a:t>
            </a:r>
            <a:r>
              <a:rPr lang="fr-FR" sz="2400" b="1" dirty="0">
                <a:latin typeface="Times New Roman" pitchFamily="18" charset="0"/>
                <a:cs typeface="Times New Roman" pitchFamily="18" charset="0"/>
              </a:rPr>
              <a:t>baisse de l' </a:t>
            </a:r>
            <a:r>
              <a:rPr lang="fr-FR" sz="2400" b="1" u="sng" dirty="0">
                <a:latin typeface="Times New Roman" pitchFamily="18" charset="0"/>
                <a:cs typeface="Times New Roman" pitchFamily="18" charset="0"/>
                <a:hlinkClick r:id="rId3"/>
              </a:rPr>
              <a:t>estime de soi</a:t>
            </a:r>
            <a:r>
              <a:rPr lang="fr-FR" sz="2400" b="1" dirty="0">
                <a:latin typeface="Times New Roman" pitchFamily="18" charset="0"/>
                <a:cs typeface="Times New Roman" pitchFamily="18" charset="0"/>
              </a:rPr>
              <a:t> avec un sentiment de honte et de culpabilité</a:t>
            </a:r>
            <a:r>
              <a:rPr lang="fr-FR" sz="2400" dirty="0">
                <a:latin typeface="Times New Roman" pitchFamily="18" charset="0"/>
                <a:cs typeface="Times New Roman" pitchFamily="18" charset="0"/>
              </a:rPr>
              <a:t> qui peut se compliquer de </a:t>
            </a:r>
            <a:r>
              <a:rPr lang="fr-FR" sz="2400" b="1" u="sng" dirty="0">
                <a:latin typeface="Times New Roman" pitchFamily="18" charset="0"/>
                <a:cs typeface="Times New Roman" pitchFamily="18" charset="0"/>
                <a:hlinkClick r:id="rId4"/>
              </a:rPr>
              <a:t>dépression</a:t>
            </a:r>
            <a:r>
              <a:rPr lang="fr-FR" sz="2400" b="1" dirty="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
        <p:nvSpPr>
          <p:cNvPr id="3" name="Titre 2"/>
          <p:cNvSpPr>
            <a:spLocks noGrp="1"/>
          </p:cNvSpPr>
          <p:nvPr>
            <p:ph type="title"/>
          </p:nvPr>
        </p:nvSpPr>
        <p:spPr>
          <a:xfrm>
            <a:off x="457200" y="274638"/>
            <a:ext cx="8229600" cy="778098"/>
          </a:xfrm>
        </p:spPr>
        <p:txBody>
          <a:bodyPr>
            <a:normAutofit/>
          </a:bodyPr>
          <a:lstStyle/>
          <a:p>
            <a:r>
              <a:rPr lang="fr-FR" sz="2400" dirty="0">
                <a:solidFill>
                  <a:schemeClr val="tx1"/>
                </a:solidFill>
                <a:effectLst/>
                <a:latin typeface="Times New Roman" pitchFamily="18" charset="0"/>
                <a:cs typeface="Times New Roman" pitchFamily="18" charset="0"/>
              </a:rPr>
              <a:t>Le trouble </a:t>
            </a:r>
            <a:r>
              <a:rPr lang="fr-FR" sz="2400" dirty="0" smtClean="0">
                <a:solidFill>
                  <a:schemeClr val="tx1"/>
                </a:solidFill>
                <a:effectLst/>
                <a:latin typeface="Times New Roman" pitchFamily="18" charset="0"/>
                <a:cs typeface="Times New Roman" pitchFamily="18" charset="0"/>
              </a:rPr>
              <a:t>sphinctérien</a:t>
            </a:r>
            <a:endParaRPr lang="fr-FR"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062838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5536" y="1268760"/>
            <a:ext cx="8229600" cy="4669979"/>
          </a:xfrm>
        </p:spPr>
        <p:txBody>
          <a:bodyPr/>
          <a:lstStyle/>
          <a:p>
            <a:pPr marL="109728" indent="0">
              <a:buNone/>
            </a:pPr>
            <a:r>
              <a:rPr lang="fr-FR" sz="1600" dirty="0" smtClean="0">
                <a:solidFill>
                  <a:schemeClr val="accent6">
                    <a:lumMod val="50000"/>
                  </a:schemeClr>
                </a:solidFill>
                <a:latin typeface="Times New Roman" pitchFamily="18" charset="0"/>
                <a:cs typeface="Times New Roman" pitchFamily="18" charset="0"/>
                <a:hlinkClick r:id="rId3"/>
              </a:rPr>
              <a:t>Hervé </a:t>
            </a:r>
            <a:r>
              <a:rPr lang="fr-FR" sz="1600" dirty="0" err="1">
                <a:solidFill>
                  <a:schemeClr val="accent6">
                    <a:lumMod val="50000"/>
                  </a:schemeClr>
                </a:solidFill>
                <a:latin typeface="Times New Roman" pitchFamily="18" charset="0"/>
                <a:cs typeface="Times New Roman" pitchFamily="18" charset="0"/>
                <a:hlinkClick r:id="rId3"/>
              </a:rPr>
              <a:t>Bénony</a:t>
            </a:r>
            <a:r>
              <a:rPr lang="fr-FR" sz="1600" dirty="0">
                <a:latin typeface="Times New Roman" pitchFamily="18" charset="0"/>
                <a:cs typeface="Times New Roman" pitchFamily="18" charset="0"/>
              </a:rPr>
              <a:t>, </a:t>
            </a:r>
            <a:r>
              <a:rPr lang="fr-FR" sz="1600" dirty="0">
                <a:latin typeface="Times New Roman" pitchFamily="18" charset="0"/>
                <a:cs typeface="Times New Roman" pitchFamily="18" charset="0"/>
                <a:hlinkClick r:id="rId4"/>
              </a:rPr>
              <a:t>Christelle </a:t>
            </a:r>
            <a:r>
              <a:rPr lang="fr-FR" sz="1600" dirty="0" err="1">
                <a:latin typeface="Times New Roman" pitchFamily="18" charset="0"/>
                <a:cs typeface="Times New Roman" pitchFamily="18" charset="0"/>
                <a:hlinkClick r:id="rId4"/>
              </a:rPr>
              <a:t>Bénony-Viodé</a:t>
            </a:r>
            <a:r>
              <a:rPr lang="fr-FR" sz="1600" dirty="0">
                <a:latin typeface="Times New Roman" pitchFamily="18" charset="0"/>
                <a:cs typeface="Times New Roman" pitchFamily="18" charset="0"/>
              </a:rPr>
              <a:t>, </a:t>
            </a:r>
            <a:r>
              <a:rPr lang="fr-FR" sz="1600" dirty="0">
                <a:latin typeface="Times New Roman" pitchFamily="18" charset="0"/>
                <a:cs typeface="Times New Roman" pitchFamily="18" charset="0"/>
                <a:hlinkClick r:id="rId5"/>
              </a:rPr>
              <a:t>Jean E </a:t>
            </a:r>
            <a:r>
              <a:rPr lang="fr-FR" sz="1600" dirty="0" smtClean="0">
                <a:latin typeface="Times New Roman" pitchFamily="18" charset="0"/>
                <a:cs typeface="Times New Roman" pitchFamily="18" charset="0"/>
                <a:hlinkClick r:id="rId5"/>
              </a:rPr>
              <a:t>Dumas</a:t>
            </a:r>
            <a:r>
              <a:rPr lang="fr-FR" sz="1600" dirty="0">
                <a:latin typeface="Times New Roman" pitchFamily="18" charset="0"/>
                <a:cs typeface="Times New Roman" pitchFamily="18" charset="0"/>
              </a:rPr>
              <a:t>, octobre </a:t>
            </a:r>
            <a:r>
              <a:rPr lang="fr-FR" sz="1600" dirty="0" smtClean="0">
                <a:latin typeface="Times New Roman" pitchFamily="18" charset="0"/>
                <a:cs typeface="Times New Roman" pitchFamily="18" charset="0"/>
              </a:rPr>
              <a:t>2012, </a:t>
            </a:r>
            <a:r>
              <a:rPr lang="fr-FR" sz="1600" b="1" dirty="0" smtClean="0">
                <a:latin typeface="Times New Roman" pitchFamily="18" charset="0"/>
                <a:cs typeface="Times New Roman" pitchFamily="18" charset="0"/>
              </a:rPr>
              <a:t>Psychopathologie </a:t>
            </a:r>
            <a:r>
              <a:rPr lang="fr-FR" sz="1600" b="1" dirty="0">
                <a:latin typeface="Times New Roman" pitchFamily="18" charset="0"/>
                <a:cs typeface="Times New Roman" pitchFamily="18" charset="0"/>
              </a:rPr>
              <a:t>de la communication, des apprentissages et de </a:t>
            </a:r>
            <a:r>
              <a:rPr lang="fr-FR" sz="1600" b="1" dirty="0" smtClean="0">
                <a:latin typeface="Times New Roman" pitchFamily="18" charset="0"/>
                <a:cs typeface="Times New Roman" pitchFamily="18" charset="0"/>
              </a:rPr>
              <a:t>l'hyperactivité  Chez </a:t>
            </a:r>
            <a:r>
              <a:rPr lang="fr-FR" sz="1600" b="1" dirty="0">
                <a:latin typeface="Times New Roman" pitchFamily="18" charset="0"/>
                <a:cs typeface="Times New Roman" pitchFamily="18" charset="0"/>
              </a:rPr>
              <a:t>l'enfant et </a:t>
            </a:r>
            <a:r>
              <a:rPr lang="fr-FR" sz="1600" b="1" dirty="0" smtClean="0">
                <a:latin typeface="Times New Roman" pitchFamily="18" charset="0"/>
                <a:cs typeface="Times New Roman" pitchFamily="18" charset="0"/>
              </a:rPr>
              <a:t>l'adolescent</a:t>
            </a:r>
            <a:r>
              <a:rPr lang="fr-FR" sz="1600" dirty="0" smtClean="0">
                <a:latin typeface="Times New Roman" pitchFamily="18" charset="0"/>
                <a:cs typeface="Times New Roman" pitchFamily="18" charset="0"/>
              </a:rPr>
              <a:t>, 1ère édition|. </a:t>
            </a:r>
          </a:p>
          <a:p>
            <a:pPr marL="109728" indent="0">
              <a:buNone/>
            </a:pPr>
            <a:endParaRPr lang="fr-FR" sz="1400" dirty="0">
              <a:latin typeface="Times New Roman" pitchFamily="18" charset="0"/>
              <a:cs typeface="Times New Roman" pitchFamily="18" charset="0"/>
            </a:endParaRPr>
          </a:p>
          <a:p>
            <a:pPr marL="109728" indent="0" algn="just" rtl="1">
              <a:buNone/>
            </a:pPr>
            <a:r>
              <a:rPr lang="ar-DZ" sz="2000" u="sng" dirty="0" smtClean="0">
                <a:latin typeface="Traditional Arabic" pitchFamily="18" charset="-78"/>
                <a:cs typeface="Traditional Arabic" pitchFamily="18" charset="-78"/>
              </a:rPr>
              <a:t>أسامة فاروق سالم</a:t>
            </a:r>
            <a:r>
              <a:rPr lang="ar-DZ" sz="2000" dirty="0" smtClean="0">
                <a:latin typeface="Traditional Arabic" pitchFamily="18" charset="-78"/>
                <a:cs typeface="Traditional Arabic" pitchFamily="18" charset="-78"/>
              </a:rPr>
              <a:t>، 2014،  </a:t>
            </a:r>
            <a:r>
              <a:rPr lang="ar-DZ" sz="2000" b="1" dirty="0" smtClean="0">
                <a:latin typeface="Traditional Arabic" pitchFamily="18" charset="-78"/>
                <a:cs typeface="Traditional Arabic" pitchFamily="18" charset="-78"/>
              </a:rPr>
              <a:t>اضطرابات التواصل بين النظرية و التطبيق</a:t>
            </a:r>
            <a:r>
              <a:rPr lang="ar-DZ" sz="2000" dirty="0" smtClean="0">
                <a:latin typeface="Traditional Arabic" pitchFamily="18" charset="-78"/>
                <a:cs typeface="Traditional Arabic" pitchFamily="18" charset="-78"/>
              </a:rPr>
              <a:t>، دار المسيرة للنشر  و التوزيع، عمان.</a:t>
            </a:r>
          </a:p>
          <a:p>
            <a:pPr marL="109728" indent="0" algn="just" rtl="1">
              <a:buNone/>
            </a:pPr>
            <a:endParaRPr lang="ar-DZ" sz="2000" dirty="0">
              <a:latin typeface="Traditional Arabic" pitchFamily="18" charset="-78"/>
              <a:cs typeface="Traditional Arabic" pitchFamily="18" charset="-78"/>
            </a:endParaRPr>
          </a:p>
          <a:p>
            <a:pPr marL="109728" indent="0" algn="just" rtl="1">
              <a:buNone/>
            </a:pPr>
            <a:r>
              <a:rPr lang="ar-DZ" sz="2000" u="sng" dirty="0" smtClean="0">
                <a:latin typeface="Traditional Arabic" pitchFamily="18" charset="-78"/>
                <a:cs typeface="Traditional Arabic" pitchFamily="18" charset="-78"/>
              </a:rPr>
              <a:t>ملاحظة هامة </a:t>
            </a:r>
            <a:endParaRPr lang="fr-FR" sz="2000" u="sng" dirty="0" smtClean="0">
              <a:latin typeface="Traditional Arabic" pitchFamily="18" charset="-78"/>
              <a:cs typeface="Traditional Arabic" pitchFamily="18" charset="-78"/>
            </a:endParaRPr>
          </a:p>
          <a:p>
            <a:pPr marL="109728" indent="0" algn="just" rtl="1">
              <a:buNone/>
            </a:pPr>
            <a:endParaRPr lang="ar-DZ" sz="2000" u="sng" dirty="0" smtClean="0">
              <a:latin typeface="Traditional Arabic" pitchFamily="18" charset="-78"/>
              <a:cs typeface="Traditional Arabic" pitchFamily="18" charset="-78"/>
            </a:endParaRPr>
          </a:p>
          <a:p>
            <a:pPr marL="109728" indent="0" algn="just" rtl="1">
              <a:buNone/>
            </a:pPr>
            <a:r>
              <a:rPr lang="ar-DZ" sz="2000" b="1" dirty="0" smtClean="0">
                <a:latin typeface="Traditional Arabic" pitchFamily="18" charset="-78"/>
                <a:cs typeface="Traditional Arabic" pitchFamily="18" charset="-78"/>
              </a:rPr>
              <a:t>الى الطلبة الأعزاء أتمنى لكم مراجعة مفيدة أضع البريد الالكتروني تحت تصرفكم لنبقى على اتصال </a:t>
            </a:r>
          </a:p>
          <a:p>
            <a:pPr marL="109728" indent="0" algn="just" rtl="1">
              <a:buNone/>
            </a:pPr>
            <a:r>
              <a:rPr lang="ar-DZ" sz="2000" b="1" dirty="0" smtClean="0">
                <a:latin typeface="Traditional Arabic" pitchFamily="18" charset="-78"/>
                <a:cs typeface="Traditional Arabic" pitchFamily="18" charset="-78"/>
              </a:rPr>
              <a:t>الرجاء ارسال أسمائكم الكاملة</a:t>
            </a:r>
            <a:endParaRPr lang="fr-FR" sz="2000" b="1" dirty="0" smtClean="0">
              <a:latin typeface="Traditional Arabic" pitchFamily="18" charset="-78"/>
              <a:cs typeface="Traditional Arabic" pitchFamily="18" charset="-78"/>
            </a:endParaRPr>
          </a:p>
          <a:p>
            <a:pPr marL="109728" indent="0" algn="just" rtl="1">
              <a:buNone/>
            </a:pPr>
            <a:r>
              <a:rPr lang="fr-FR" sz="2000" b="1" dirty="0" smtClean="0">
                <a:latin typeface="Traditional Arabic" pitchFamily="18" charset="-78"/>
                <a:cs typeface="Traditional Arabic" pitchFamily="18" charset="-78"/>
                <a:hlinkClick r:id="rId6"/>
              </a:rPr>
              <a:t>f</a:t>
            </a:r>
            <a:r>
              <a:rPr lang="fr-FR" sz="2000" b="1" dirty="0" smtClean="0">
                <a:latin typeface="Traditional Arabic" pitchFamily="18" charset="-78"/>
                <a:cs typeface="Traditional Arabic" pitchFamily="18" charset="-78"/>
                <a:hlinkClick r:id="rId7"/>
              </a:rPr>
              <a:t>atima.zinet@univ-alger2.dz</a:t>
            </a:r>
            <a:r>
              <a:rPr lang="fr-FR" sz="2000" b="1" dirty="0" smtClean="0">
                <a:latin typeface="Traditional Arabic" pitchFamily="18" charset="-78"/>
                <a:cs typeface="Traditional Arabic" pitchFamily="18" charset="-78"/>
              </a:rPr>
              <a:t> </a:t>
            </a:r>
            <a:endParaRPr lang="ar-DZ" sz="2000" b="1" dirty="0">
              <a:latin typeface="Traditional Arabic" pitchFamily="18" charset="-78"/>
              <a:cs typeface="Traditional Arabic" pitchFamily="18" charset="-78"/>
            </a:endParaRPr>
          </a:p>
          <a:p>
            <a:pPr marL="109728" indent="0" algn="just" rtl="1">
              <a:buNone/>
            </a:pPr>
            <a:r>
              <a:rPr lang="fr-FR" sz="2000" b="1" dirty="0" smtClean="0">
                <a:latin typeface="Traditional Arabic" pitchFamily="18" charset="-78"/>
                <a:cs typeface="Traditional Arabic" pitchFamily="18" charset="-78"/>
              </a:rPr>
              <a:t>                                                </a:t>
            </a:r>
          </a:p>
        </p:txBody>
      </p:sp>
      <p:sp>
        <p:nvSpPr>
          <p:cNvPr id="3" name="Titre 2"/>
          <p:cNvSpPr>
            <a:spLocks noGrp="1"/>
          </p:cNvSpPr>
          <p:nvPr>
            <p:ph type="title"/>
          </p:nvPr>
        </p:nvSpPr>
        <p:spPr/>
        <p:txBody>
          <a:bodyPr>
            <a:normAutofit/>
          </a:bodyPr>
          <a:lstStyle/>
          <a:p>
            <a:pPr algn="just" rtl="1"/>
            <a:r>
              <a:rPr lang="ar-DZ" sz="2400" dirty="0" smtClean="0">
                <a:latin typeface="Traditional Arabic" pitchFamily="18" charset="-78"/>
                <a:cs typeface="Traditional Arabic" pitchFamily="18" charset="-78"/>
              </a:rPr>
              <a:t>قائمة المراجع التي يجب الاعتماد عليها:  </a:t>
            </a:r>
            <a:endParaRPr lang="fr-FR" sz="2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97399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109728" indent="0" algn="r" rtl="1">
              <a:buNone/>
            </a:pPr>
            <a:r>
              <a:rPr lang="ar-DZ" sz="2800" dirty="0" smtClean="0">
                <a:latin typeface="Traditional Arabic" pitchFamily="18" charset="-78"/>
                <a:cs typeface="Traditional Arabic" pitchFamily="18" charset="-78"/>
              </a:rPr>
              <a:t>هو ال</a:t>
            </a:r>
            <a:r>
              <a:rPr lang="ar-SA" sz="2800" dirty="0" smtClean="0">
                <a:latin typeface="Traditional Arabic" pitchFamily="18" charset="-78"/>
                <a:cs typeface="Traditional Arabic" pitchFamily="18" charset="-78"/>
              </a:rPr>
              <a:t>علم </a:t>
            </a:r>
            <a:r>
              <a:rPr lang="ar-DZ" sz="2800" dirty="0" smtClean="0">
                <a:latin typeface="Traditional Arabic" pitchFamily="18" charset="-78"/>
                <a:cs typeface="Traditional Arabic" pitchFamily="18" charset="-78"/>
              </a:rPr>
              <a:t>الذي يهتم </a:t>
            </a:r>
            <a:r>
              <a:rPr lang="ar-SA" sz="2800" dirty="0" smtClean="0">
                <a:latin typeface="Traditional Arabic" pitchFamily="18" charset="-78"/>
                <a:cs typeface="Traditional Arabic" pitchFamily="18" charset="-78"/>
              </a:rPr>
              <a:t>بدراسة </a:t>
            </a:r>
            <a:r>
              <a:rPr lang="ar-SA" sz="2800" dirty="0">
                <a:latin typeface="Traditional Arabic" pitchFamily="18" charset="-78"/>
                <a:cs typeface="Traditional Arabic" pitchFamily="18" charset="-78"/>
              </a:rPr>
              <a:t>جميع أنواع الاضطرابات والأمراض التي </a:t>
            </a:r>
            <a:r>
              <a:rPr lang="ar-SA" sz="2800" dirty="0" smtClean="0">
                <a:latin typeface="Traditional Arabic" pitchFamily="18" charset="-78"/>
                <a:cs typeface="Traditional Arabic" pitchFamily="18" charset="-78"/>
              </a:rPr>
              <a:t>ت</a:t>
            </a:r>
            <a:r>
              <a:rPr lang="ar-DZ" sz="2800" dirty="0" smtClean="0">
                <a:latin typeface="Traditional Arabic" pitchFamily="18" charset="-78"/>
                <a:cs typeface="Traditional Arabic" pitchFamily="18" charset="-78"/>
              </a:rPr>
              <a:t>جعل </a:t>
            </a:r>
            <a:r>
              <a:rPr lang="ar-SA" sz="2800" dirty="0" smtClean="0">
                <a:latin typeface="Traditional Arabic" pitchFamily="18" charset="-78"/>
                <a:cs typeface="Traditional Arabic" pitchFamily="18" charset="-78"/>
              </a:rPr>
              <a:t> </a:t>
            </a:r>
            <a:r>
              <a:rPr lang="ar-SA" sz="2800" dirty="0">
                <a:latin typeface="Traditional Arabic" pitchFamily="18" charset="-78"/>
                <a:cs typeface="Traditional Arabic" pitchFamily="18" charset="-78"/>
              </a:rPr>
              <a:t>الفرد </a:t>
            </a:r>
            <a:r>
              <a:rPr lang="ar-DZ" sz="2800" dirty="0" smtClean="0">
                <a:latin typeface="Traditional Arabic" pitchFamily="18" charset="-78"/>
                <a:cs typeface="Traditional Arabic" pitchFamily="18" charset="-78"/>
              </a:rPr>
              <a:t>غير قادر </a:t>
            </a:r>
            <a:r>
              <a:rPr lang="ar-SA" sz="2800" dirty="0" smtClean="0">
                <a:latin typeface="Traditional Arabic" pitchFamily="18" charset="-78"/>
                <a:cs typeface="Traditional Arabic" pitchFamily="18" charset="-78"/>
              </a:rPr>
              <a:t>ع</a:t>
            </a:r>
            <a:r>
              <a:rPr lang="ar-DZ" sz="2800" dirty="0" smtClean="0">
                <a:latin typeface="Traditional Arabic" pitchFamily="18" charset="-78"/>
                <a:cs typeface="Traditional Arabic" pitchFamily="18" charset="-78"/>
              </a:rPr>
              <a:t>لى </a:t>
            </a:r>
            <a:r>
              <a:rPr lang="ar-SA" sz="2800" dirty="0" smtClean="0">
                <a:latin typeface="Traditional Arabic" pitchFamily="18" charset="-78"/>
                <a:cs typeface="Traditional Arabic" pitchFamily="18" charset="-78"/>
              </a:rPr>
              <a:t>التوافق </a:t>
            </a:r>
            <a:r>
              <a:rPr lang="ar-SA" sz="2800" dirty="0">
                <a:latin typeface="Traditional Arabic" pitchFamily="18" charset="-78"/>
                <a:cs typeface="Traditional Arabic" pitchFamily="18" charset="-78"/>
              </a:rPr>
              <a:t>مع البيئة والمحيط الاجتماعي الذي يعيش فيه</a:t>
            </a:r>
            <a:r>
              <a:rPr lang="ar-SA" sz="28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a:t>
            </a:r>
            <a:r>
              <a:rPr lang="ar-SA" sz="2800" dirty="0" smtClean="0">
                <a:latin typeface="Traditional Arabic" pitchFamily="18" charset="-78"/>
                <a:cs typeface="Traditional Arabic" pitchFamily="18" charset="-78"/>
              </a:rPr>
              <a:t>سواء </a:t>
            </a:r>
            <a:r>
              <a:rPr lang="ar-SA" sz="2800" dirty="0">
                <a:latin typeface="Traditional Arabic" pitchFamily="18" charset="-78"/>
                <a:cs typeface="Traditional Arabic" pitchFamily="18" charset="-78"/>
              </a:rPr>
              <a:t>كانت هذه الاضطرابات وجدانية عقلية</a:t>
            </a:r>
            <a:r>
              <a:rPr lang="ar-SA" sz="28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a:t>
            </a:r>
            <a:r>
              <a:rPr lang="ar-SA" sz="2800" dirty="0" smtClean="0">
                <a:latin typeface="Traditional Arabic" pitchFamily="18" charset="-78"/>
                <a:cs typeface="Traditional Arabic" pitchFamily="18" charset="-78"/>
              </a:rPr>
              <a:t>سلوكية،</a:t>
            </a:r>
            <a:r>
              <a:rPr lang="ar-DZ" sz="2800" dirty="0" smtClean="0">
                <a:latin typeface="Traditional Arabic" pitchFamily="18" charset="-78"/>
                <a:cs typeface="Traditional Arabic" pitchFamily="18" charset="-78"/>
              </a:rPr>
              <a:t> </a:t>
            </a:r>
            <a:r>
              <a:rPr lang="ar-SA" sz="2800" dirty="0" smtClean="0">
                <a:latin typeface="Traditional Arabic" pitchFamily="18" charset="-78"/>
                <a:cs typeface="Traditional Arabic" pitchFamily="18" charset="-78"/>
              </a:rPr>
              <a:t>أم </a:t>
            </a:r>
            <a:r>
              <a:rPr lang="ar-SA" sz="2800" dirty="0">
                <a:latin typeface="Traditional Arabic" pitchFamily="18" charset="-78"/>
                <a:cs typeface="Traditional Arabic" pitchFamily="18" charset="-78"/>
              </a:rPr>
              <a:t>نفسية-جسمية</a:t>
            </a:r>
            <a:r>
              <a:rPr lang="ar-SA" sz="28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و</a:t>
            </a:r>
            <a:r>
              <a:rPr lang="ar-SA" sz="2800" dirty="0" smtClean="0">
                <a:latin typeface="Traditional Arabic" pitchFamily="18" charset="-78"/>
                <a:cs typeface="Traditional Arabic" pitchFamily="18" charset="-78"/>
              </a:rPr>
              <a:t> </a:t>
            </a:r>
            <a:r>
              <a:rPr lang="ar-SA" sz="2800" dirty="0">
                <a:latin typeface="Traditional Arabic" pitchFamily="18" charset="-78"/>
                <a:cs typeface="Traditional Arabic" pitchFamily="18" charset="-78"/>
              </a:rPr>
              <a:t>تؤدي هذه الاضطرابات والأمراض إلى فقدان التوازن الجزئي أو الكلي مع </a:t>
            </a:r>
            <a:r>
              <a:rPr lang="ar-SA" sz="2800" dirty="0" smtClean="0">
                <a:latin typeface="Traditional Arabic" pitchFamily="18" charset="-78"/>
                <a:cs typeface="Traditional Arabic" pitchFamily="18" charset="-78"/>
              </a:rPr>
              <a:t>المحيط</a:t>
            </a:r>
            <a:r>
              <a:rPr lang="ar-DZ" sz="2800" dirty="0" smtClean="0">
                <a:latin typeface="Traditional Arabic" pitchFamily="18" charset="-78"/>
                <a:cs typeface="Traditional Arabic" pitchFamily="18" charset="-78"/>
              </a:rPr>
              <a:t>. </a:t>
            </a:r>
            <a:endParaRPr lang="fr-FR" sz="2800" dirty="0" smtClean="0">
              <a:latin typeface="Traditional Arabic" pitchFamily="18" charset="-78"/>
              <a:cs typeface="Traditional Arabic" pitchFamily="18" charset="-78"/>
            </a:endParaRPr>
          </a:p>
          <a:p>
            <a:pPr marL="109728" indent="0" algn="r" rtl="1">
              <a:buNone/>
            </a:pPr>
            <a:r>
              <a:rPr lang="ar-DZ" sz="2800" dirty="0" smtClean="0">
                <a:latin typeface="Traditional Arabic" pitchFamily="18" charset="-78"/>
                <a:cs typeface="Traditional Arabic" pitchFamily="18" charset="-78"/>
              </a:rPr>
              <a:t>و </a:t>
            </a:r>
            <a:r>
              <a:rPr lang="ar-SA" sz="2800" dirty="0" smtClean="0">
                <a:latin typeface="Traditional Arabic" pitchFamily="18" charset="-78"/>
                <a:cs typeface="Traditional Arabic" pitchFamily="18" charset="-78"/>
              </a:rPr>
              <a:t>لقد </a:t>
            </a:r>
            <a:r>
              <a:rPr lang="ar-SA" sz="2800" dirty="0">
                <a:latin typeface="Traditional Arabic" pitchFamily="18" charset="-78"/>
                <a:cs typeface="Traditional Arabic" pitchFamily="18" charset="-78"/>
              </a:rPr>
              <a:t>تعددت التعريفات التي تناولت هذا المفهوم و من أشهرها هو الذي يرى أن السلوك المرضي هو عبارة عن انحراف أو شذوذ عن المعايير التي يتبناها مجتمع </a:t>
            </a:r>
            <a:r>
              <a:rPr lang="ar-SA" sz="2800" dirty="0" smtClean="0">
                <a:latin typeface="Traditional Arabic" pitchFamily="18" charset="-78"/>
                <a:cs typeface="Traditional Arabic" pitchFamily="18" charset="-78"/>
              </a:rPr>
              <a:t>ما، </a:t>
            </a:r>
            <a:r>
              <a:rPr lang="ar-SA" sz="2800" dirty="0">
                <a:latin typeface="Traditional Arabic" pitchFamily="18" charset="-78"/>
                <a:cs typeface="Traditional Arabic" pitchFamily="18" charset="-78"/>
              </a:rPr>
              <a:t>ورغم شيوع هذا التعريف المختصر، فإنه لا يعتبر تحديدا دقيقا للمفهوم، إذ ليس كل شذوذ أو انحراف عن المعايير هو عبارة عن سلوك مرضي، فالشخص العبقري (مثلا) يقع خارج دائرة السلوك المعياري للذكاء(مثلا) ولكنه لا يعتبر مريضا. </a:t>
            </a:r>
            <a:endParaRPr lang="fr-FR" sz="2800" dirty="0">
              <a:latin typeface="Traditional Arabic" pitchFamily="18" charset="-78"/>
              <a:cs typeface="Traditional Arabic" pitchFamily="18" charset="-78"/>
            </a:endParaRPr>
          </a:p>
          <a:p>
            <a:pPr algn="r" rtl="1"/>
            <a:endParaRPr lang="fr-FR" sz="2800" dirty="0" smtClean="0">
              <a:latin typeface="Traditional Arabic" pitchFamily="18" charset="-78"/>
              <a:cs typeface="Traditional Arabic" pitchFamily="18" charset="-78"/>
            </a:endParaRPr>
          </a:p>
          <a:p>
            <a:pPr algn="r" rtl="1"/>
            <a:endParaRPr lang="fr-FR" sz="2800" dirty="0">
              <a:latin typeface="Traditional Arabic" pitchFamily="18" charset="-78"/>
              <a:cs typeface="Traditional Arabic" pitchFamily="18" charset="-78"/>
            </a:endParaRPr>
          </a:p>
        </p:txBody>
      </p:sp>
      <p:sp>
        <p:nvSpPr>
          <p:cNvPr id="3" name="Titre 2"/>
          <p:cNvSpPr>
            <a:spLocks noGrp="1"/>
          </p:cNvSpPr>
          <p:nvPr>
            <p:ph type="title"/>
          </p:nvPr>
        </p:nvSpPr>
        <p:spPr/>
        <p:txBody>
          <a:bodyPr/>
          <a:lstStyle/>
          <a:p>
            <a:pPr algn="r" rtl="1"/>
            <a:r>
              <a:rPr lang="ar-DZ" dirty="0" smtClean="0"/>
              <a:t>علم النفس المرضي </a:t>
            </a:r>
            <a:endParaRPr lang="fr-FR" dirty="0"/>
          </a:p>
        </p:txBody>
      </p:sp>
    </p:spTree>
    <p:extLst>
      <p:ext uri="{BB962C8B-B14F-4D97-AF65-F5344CB8AC3E}">
        <p14:creationId xmlns:p14="http://schemas.microsoft.com/office/powerpoint/2010/main" xmlns="" val="1124393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5458611"/>
          </a:xfrm>
        </p:spPr>
        <p:txBody>
          <a:bodyPr/>
          <a:lstStyle/>
          <a:p>
            <a:pPr marL="109728" indent="0">
              <a:buNone/>
            </a:pPr>
            <a:r>
              <a:rPr lang="fr-FR" sz="2000" b="1" dirty="0" smtClean="0">
                <a:latin typeface="Times New Roman" pitchFamily="18" charset="0"/>
                <a:cs typeface="Times New Roman" pitchFamily="18" charset="0"/>
              </a:rPr>
              <a:t>La psychopathologie</a:t>
            </a:r>
            <a:endParaRPr lang="ar-DZ" sz="2000" b="1" dirty="0" smtClean="0">
              <a:latin typeface="Times New Roman" pitchFamily="18" charset="0"/>
              <a:cs typeface="Times New Roman" pitchFamily="18" charset="0"/>
            </a:endParaRPr>
          </a:p>
          <a:p>
            <a:pPr marL="109728" indent="0">
              <a:buNone/>
            </a:pPr>
            <a:r>
              <a:rPr lang="ar-DZ"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t>
            </a:r>
            <a:r>
              <a:rPr lang="fr-FR" sz="2000" dirty="0">
                <a:latin typeface="Times New Roman" pitchFamily="18" charset="0"/>
                <a:cs typeface="Times New Roman" pitchFamily="18" charset="0"/>
              </a:rPr>
              <a:t>des mots grecs signifiants « âme » et « maladie </a:t>
            </a:r>
            <a:r>
              <a:rPr lang="fr-FR" sz="2000" dirty="0" smtClean="0">
                <a:latin typeface="Times New Roman" pitchFamily="18" charset="0"/>
                <a:cs typeface="Times New Roman" pitchFamily="18" charset="0"/>
              </a:rPr>
              <a:t>»),</a:t>
            </a:r>
            <a:endParaRPr lang="ar-DZ" sz="2000" dirty="0" smtClean="0">
              <a:latin typeface="Times New Roman" pitchFamily="18" charset="0"/>
              <a:cs typeface="Times New Roman" pitchFamily="18" charset="0"/>
            </a:endParaRPr>
          </a:p>
          <a:p>
            <a:pPr marL="109728" indent="0">
              <a:buNone/>
            </a:pPr>
            <a:endParaRPr lang="fr-FR" sz="2000" dirty="0" smtClean="0">
              <a:latin typeface="Times New Roman" pitchFamily="18" charset="0"/>
              <a:cs typeface="Times New Roman" pitchFamily="18" charset="0"/>
            </a:endParaRPr>
          </a:p>
          <a:p>
            <a:pPr marL="109728" indent="0">
              <a:buNone/>
            </a:pPr>
            <a:r>
              <a:rPr lang="fr-FR" sz="2000" b="1" dirty="0">
                <a:latin typeface="Times New Roman" pitchFamily="18" charset="0"/>
                <a:cs typeface="Times New Roman" pitchFamily="18" charset="0"/>
              </a:rPr>
              <a:t>La </a:t>
            </a:r>
            <a:r>
              <a:rPr lang="fr-FR" sz="2000" b="1" dirty="0" smtClean="0">
                <a:latin typeface="Times New Roman" pitchFamily="18" charset="0"/>
                <a:cs typeface="Times New Roman" pitchFamily="18" charset="0"/>
              </a:rPr>
              <a:t>psychopathologie  </a:t>
            </a:r>
            <a:endParaRPr lang="ar-DZ" sz="2000" b="1" dirty="0">
              <a:latin typeface="Times New Roman" pitchFamily="18" charset="0"/>
              <a:cs typeface="Times New Roman" pitchFamily="18" charset="0"/>
            </a:endParaRPr>
          </a:p>
          <a:p>
            <a:pPr marL="109728" indent="0">
              <a:buNone/>
            </a:pPr>
            <a:r>
              <a:rPr lang="fr-FR" sz="2000" dirty="0" smtClean="0">
                <a:latin typeface="Times New Roman" pitchFamily="18" charset="0"/>
                <a:cs typeface="Times New Roman" pitchFamily="18" charset="0"/>
              </a:rPr>
              <a:t>est </a:t>
            </a:r>
            <a:r>
              <a:rPr lang="fr-FR" sz="2000" dirty="0">
                <a:latin typeface="Times New Roman" pitchFamily="18" charset="0"/>
                <a:cs typeface="Times New Roman" pitchFamily="18" charset="0"/>
              </a:rPr>
              <a:t>l'</a:t>
            </a:r>
            <a:r>
              <a:rPr lang="fr-FR" sz="2000" b="1" dirty="0">
                <a:latin typeface="Times New Roman" pitchFamily="18" charset="0"/>
                <a:cs typeface="Times New Roman" pitchFamily="18" charset="0"/>
              </a:rPr>
              <a:t>étude des maladies mentales et de leurs </a:t>
            </a:r>
            <a:r>
              <a:rPr lang="fr-FR" sz="2000" b="1" dirty="0" smtClean="0">
                <a:latin typeface="Times New Roman" pitchFamily="18" charset="0"/>
                <a:cs typeface="Times New Roman" pitchFamily="18" charset="0"/>
              </a:rPr>
              <a:t>causes</a:t>
            </a:r>
            <a:r>
              <a:rPr lang="fr-FR" sz="2000" dirty="0" smtClean="0">
                <a:latin typeface="Times New Roman" pitchFamily="18" charset="0"/>
                <a:cs typeface="Times New Roman" pitchFamily="18" charset="0"/>
              </a:rPr>
              <a:t>,</a:t>
            </a:r>
          </a:p>
          <a:p>
            <a:pPr marL="109728" indent="0">
              <a:buNone/>
            </a:pPr>
            <a:endParaRPr lang="fr-FR" sz="2000" dirty="0">
              <a:latin typeface="Times New Roman" pitchFamily="18" charset="0"/>
              <a:cs typeface="Times New Roman" pitchFamily="18" charset="0"/>
            </a:endParaRPr>
          </a:p>
          <a:p>
            <a:pPr marL="109728" indent="0">
              <a:buNone/>
            </a:pPr>
            <a:r>
              <a:rPr lang="fr-FR" sz="2000" b="1" dirty="0">
                <a:latin typeface="Times New Roman" pitchFamily="18" charset="0"/>
                <a:cs typeface="Times New Roman" pitchFamily="18" charset="0"/>
              </a:rPr>
              <a:t>La psychopathologie  </a:t>
            </a:r>
            <a:endParaRPr lang="ar-DZ" sz="2000" b="1" dirty="0">
              <a:latin typeface="Times New Roman" pitchFamily="18" charset="0"/>
              <a:cs typeface="Times New Roman" pitchFamily="18" charset="0"/>
            </a:endParaRPr>
          </a:p>
          <a:p>
            <a:pPr marL="109728" indent="0">
              <a:buNone/>
            </a:pPr>
            <a:r>
              <a:rPr lang="fr-FR" sz="2000" dirty="0" smtClean="0">
                <a:latin typeface="Times New Roman" pitchFamily="18" charset="0"/>
                <a:cs typeface="Times New Roman" pitchFamily="18" charset="0"/>
              </a:rPr>
              <a:t>est </a:t>
            </a:r>
            <a:r>
              <a:rPr lang="fr-FR" sz="2000" dirty="0">
                <a:latin typeface="Times New Roman" pitchFamily="18" charset="0"/>
                <a:cs typeface="Times New Roman" pitchFamily="18" charset="0"/>
              </a:rPr>
              <a:t>étudiée en psychologie et en psychiatrie </a:t>
            </a:r>
            <a:endParaRPr lang="fr-FR" sz="2000" dirty="0" smtClean="0">
              <a:latin typeface="Times New Roman" pitchFamily="18" charset="0"/>
              <a:cs typeface="Times New Roman" pitchFamily="18" charset="0"/>
            </a:endParaRPr>
          </a:p>
          <a:p>
            <a:pPr marL="109728" indent="0">
              <a:buNone/>
            </a:pPr>
            <a:endParaRPr lang="fr-FR" sz="2000" dirty="0">
              <a:latin typeface="Times New Roman" pitchFamily="18" charset="0"/>
              <a:cs typeface="Times New Roman" pitchFamily="18" charset="0"/>
            </a:endParaRPr>
          </a:p>
          <a:p>
            <a:pPr marL="109728" indent="0">
              <a:buNone/>
            </a:pPr>
            <a:r>
              <a:rPr lang="fr-FR" sz="2000" b="1" dirty="0">
                <a:latin typeface="Times New Roman" pitchFamily="18" charset="0"/>
                <a:cs typeface="Times New Roman" pitchFamily="18" charset="0"/>
              </a:rPr>
              <a:t>La psychopathologie  </a:t>
            </a:r>
            <a:endParaRPr lang="ar-DZ" sz="2000" b="1" dirty="0">
              <a:latin typeface="Times New Roman" pitchFamily="18" charset="0"/>
              <a:cs typeface="Times New Roman" pitchFamily="18" charset="0"/>
            </a:endParaRPr>
          </a:p>
          <a:p>
            <a:pPr marL="109728" indent="0">
              <a:buNone/>
            </a:pP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permet de classer les maladies mentales pour aider les professionnels de santé à faire leur diagnostic. </a:t>
            </a:r>
          </a:p>
          <a:p>
            <a:pPr marL="109728" indent="0">
              <a:buNone/>
            </a:pPr>
            <a:r>
              <a:rPr lang="ar-DZ" dirty="0" smtClean="0"/>
              <a:t> </a:t>
            </a:r>
            <a:endParaRPr lang="fr-FR" dirty="0"/>
          </a:p>
        </p:txBody>
      </p:sp>
      <p:sp>
        <p:nvSpPr>
          <p:cNvPr id="5" name="Flèche droite 4"/>
          <p:cNvSpPr/>
          <p:nvPr/>
        </p:nvSpPr>
        <p:spPr>
          <a:xfrm>
            <a:off x="3275856" y="552985"/>
            <a:ext cx="136815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Flèche droite 5"/>
          <p:cNvSpPr/>
          <p:nvPr/>
        </p:nvSpPr>
        <p:spPr>
          <a:xfrm>
            <a:off x="3275856" y="1628800"/>
            <a:ext cx="136815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Flèche droite 6"/>
          <p:cNvSpPr/>
          <p:nvPr/>
        </p:nvSpPr>
        <p:spPr>
          <a:xfrm>
            <a:off x="3291201" y="2708920"/>
            <a:ext cx="136815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Flèche droite 7"/>
          <p:cNvSpPr/>
          <p:nvPr/>
        </p:nvSpPr>
        <p:spPr>
          <a:xfrm>
            <a:off x="3275856" y="3789040"/>
            <a:ext cx="136815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xmlns="" val="3233271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188640"/>
            <a:ext cx="8229600" cy="360040"/>
          </a:xfrm>
        </p:spPr>
        <p:txBody>
          <a:bodyPr>
            <a:normAutofit fontScale="90000"/>
          </a:bodyPr>
          <a:lstStyle/>
          <a:p>
            <a:r>
              <a:rPr lang="fr-FR" sz="2700" dirty="0" smtClean="0">
                <a:effectLst/>
                <a:latin typeface="Times New Roman" pitchFamily="18" charset="0"/>
                <a:cs typeface="Times New Roman" pitchFamily="18" charset="0"/>
              </a:rPr>
              <a:t/>
            </a:r>
            <a:br>
              <a:rPr lang="fr-FR" sz="2700" dirty="0" smtClean="0">
                <a:effectLst/>
                <a:latin typeface="Times New Roman" pitchFamily="18" charset="0"/>
                <a:cs typeface="Times New Roman" pitchFamily="18" charset="0"/>
              </a:rPr>
            </a:br>
            <a:r>
              <a:rPr lang="fr-FR" sz="2700" dirty="0" smtClean="0">
                <a:effectLst/>
                <a:latin typeface="Times New Roman" pitchFamily="18" charset="0"/>
                <a:cs typeface="Times New Roman" pitchFamily="18" charset="0"/>
              </a:rPr>
              <a:t>Théories </a:t>
            </a:r>
            <a:r>
              <a:rPr lang="fr-FR" sz="2700" dirty="0">
                <a:effectLst/>
                <a:latin typeface="Times New Roman" pitchFamily="18" charset="0"/>
                <a:cs typeface="Times New Roman" pitchFamily="18" charset="0"/>
              </a:rPr>
              <a:t>à l’origine de la psychopathologie</a:t>
            </a:r>
            <a:r>
              <a:rPr lang="fr-FR" dirty="0">
                <a:effectLst/>
              </a:rPr>
              <a:t/>
            </a:r>
            <a:br>
              <a:rPr lang="fr-FR" dirty="0">
                <a:effectLst/>
              </a:rPr>
            </a:br>
            <a:endParaRPr lang="fr-FR" dirty="0"/>
          </a:p>
        </p:txBody>
      </p:sp>
      <p:graphicFrame>
        <p:nvGraphicFramePr>
          <p:cNvPr id="18" name="Espace réservé du contenu 17"/>
          <p:cNvGraphicFramePr>
            <a:graphicFrameLocks noGrp="1"/>
          </p:cNvGraphicFramePr>
          <p:nvPr>
            <p:ph idx="1"/>
            <p:extLst>
              <p:ext uri="{D42A27DB-BD31-4B8C-83A1-F6EECF244321}">
                <p14:modId xmlns:p14="http://schemas.microsoft.com/office/powerpoint/2010/main" xmlns="" val="4248415092"/>
              </p:ext>
            </p:extLst>
          </p:nvPr>
        </p:nvGraphicFramePr>
        <p:xfrm>
          <a:off x="395288" y="476250"/>
          <a:ext cx="8229600" cy="4824960"/>
        </p:xfrm>
        <a:graphic>
          <a:graphicData uri="http://schemas.openxmlformats.org/drawingml/2006/table">
            <a:tbl>
              <a:tblPr firstRow="1" bandRow="1">
                <a:tableStyleId>{5C22544A-7EE6-4342-B048-85BDC9FD1C3A}</a:tableStyleId>
              </a:tblPr>
              <a:tblGrid>
                <a:gridCol w="8229600"/>
              </a:tblGrid>
              <a:tr h="840060">
                <a:tc>
                  <a:txBody>
                    <a:bodyPr/>
                    <a:lstStyle/>
                    <a:p>
                      <a:r>
                        <a:rPr kumimoji="0" lang="fr-FR" sz="2000" b="1" kern="1200" dirty="0" smtClean="0">
                          <a:solidFill>
                            <a:schemeClr val="tx1"/>
                          </a:solidFill>
                          <a:effectLst/>
                          <a:latin typeface="Times New Roman" pitchFamily="18" charset="0"/>
                          <a:ea typeface="+mn-ea"/>
                          <a:cs typeface="Times New Roman" pitchFamily="18" charset="0"/>
                        </a:rPr>
                        <a:t>La psychopathologie de l'enfance et de l'adolescence</a:t>
                      </a:r>
                      <a:endParaRPr lang="fr-FR" sz="2000" dirty="0">
                        <a:solidFill>
                          <a:schemeClr val="tx1"/>
                        </a:solidFill>
                        <a:latin typeface="Times New Roman" pitchFamily="18" charset="0"/>
                        <a:cs typeface="Times New Roman" pitchFamily="18" charset="0"/>
                      </a:endParaRPr>
                    </a:p>
                  </a:txBody>
                  <a:tcPr/>
                </a:tc>
              </a:tr>
              <a:tr h="840060">
                <a:tc>
                  <a:txBody>
                    <a:bodyPr/>
                    <a:lstStyle/>
                    <a:p>
                      <a:pPr lvl="0"/>
                      <a:r>
                        <a:rPr lang="fr-FR" sz="2000" b="1" dirty="0" smtClean="0">
                          <a:latin typeface="Times New Roman" pitchFamily="18" charset="0"/>
                          <a:cs typeface="Times New Roman" pitchFamily="18" charset="0"/>
                        </a:rPr>
                        <a:t>La psychopathologie sociale qui s’intéresse au rôle du contexte social</a:t>
                      </a:r>
                      <a:endParaRPr lang="fr-FR" sz="2000" b="1" dirty="0">
                        <a:latin typeface="Times New Roman" pitchFamily="18" charset="0"/>
                        <a:cs typeface="Times New Roman" pitchFamily="18" charset="0"/>
                      </a:endParaRPr>
                    </a:p>
                  </a:txBody>
                  <a:tcPr/>
                </a:tc>
              </a:tr>
              <a:tr h="786210">
                <a:tc>
                  <a:txBody>
                    <a:bodyPr/>
                    <a:lstStyle/>
                    <a:p>
                      <a:r>
                        <a:rPr kumimoji="0" lang="fr-FR" sz="2000" b="1" kern="1200" dirty="0" smtClean="0">
                          <a:solidFill>
                            <a:schemeClr val="dk1"/>
                          </a:solidFill>
                          <a:effectLst/>
                          <a:latin typeface="Times New Roman" pitchFamily="18" charset="0"/>
                          <a:ea typeface="+mn-ea"/>
                          <a:cs typeface="Times New Roman" pitchFamily="18" charset="0"/>
                        </a:rPr>
                        <a:t>La</a:t>
                      </a:r>
                      <a:r>
                        <a:rPr kumimoji="0" lang="fr-FR" sz="2000" kern="1200" dirty="0" smtClean="0">
                          <a:solidFill>
                            <a:schemeClr val="dk1"/>
                          </a:solidFill>
                          <a:effectLst/>
                          <a:latin typeface="Times New Roman" pitchFamily="18" charset="0"/>
                          <a:ea typeface="+mn-ea"/>
                          <a:cs typeface="Times New Roman" pitchFamily="18" charset="0"/>
                        </a:rPr>
                        <a:t> </a:t>
                      </a:r>
                      <a:r>
                        <a:rPr kumimoji="0" lang="fr-FR" sz="2000" b="1" kern="1200" dirty="0" smtClean="0">
                          <a:solidFill>
                            <a:schemeClr val="dk1"/>
                          </a:solidFill>
                          <a:effectLst/>
                          <a:latin typeface="Times New Roman" pitchFamily="18" charset="0"/>
                          <a:ea typeface="+mn-ea"/>
                          <a:cs typeface="Times New Roman" pitchFamily="18" charset="0"/>
                        </a:rPr>
                        <a:t>psychanalyse</a:t>
                      </a:r>
                      <a:r>
                        <a:rPr kumimoji="0" lang="fr-FR" sz="2000" kern="1200" dirty="0" smtClean="0">
                          <a:solidFill>
                            <a:schemeClr val="dk1"/>
                          </a:solidFill>
                          <a:effectLst/>
                          <a:latin typeface="Times New Roman" pitchFamily="18" charset="0"/>
                          <a:ea typeface="+mn-ea"/>
                          <a:cs typeface="Times New Roman" pitchFamily="18" charset="0"/>
                        </a:rPr>
                        <a:t> </a:t>
                      </a:r>
                      <a:r>
                        <a:rPr kumimoji="0" lang="fr-FR" sz="2000" b="1" kern="1200" dirty="0" smtClean="0">
                          <a:solidFill>
                            <a:schemeClr val="dk1"/>
                          </a:solidFill>
                          <a:effectLst/>
                          <a:latin typeface="Times New Roman" pitchFamily="18" charset="0"/>
                          <a:ea typeface="+mn-ea"/>
                          <a:cs typeface="Times New Roman" pitchFamily="18" charset="0"/>
                        </a:rPr>
                        <a:t>qui</a:t>
                      </a:r>
                      <a:r>
                        <a:rPr kumimoji="0" lang="fr-FR" sz="2000" kern="1200" dirty="0" smtClean="0">
                          <a:solidFill>
                            <a:schemeClr val="dk1"/>
                          </a:solidFill>
                          <a:effectLst/>
                          <a:latin typeface="Times New Roman" pitchFamily="18" charset="0"/>
                          <a:ea typeface="+mn-ea"/>
                          <a:cs typeface="Times New Roman" pitchFamily="18" charset="0"/>
                        </a:rPr>
                        <a:t> </a:t>
                      </a:r>
                      <a:r>
                        <a:rPr kumimoji="0" lang="fr-FR" sz="2000" b="1" kern="1200" dirty="0" smtClean="0">
                          <a:solidFill>
                            <a:schemeClr val="dk1"/>
                          </a:solidFill>
                          <a:effectLst/>
                          <a:latin typeface="Times New Roman" pitchFamily="18" charset="0"/>
                          <a:ea typeface="+mn-ea"/>
                          <a:cs typeface="Times New Roman" pitchFamily="18" charset="0"/>
                        </a:rPr>
                        <a:t>fait</a:t>
                      </a:r>
                      <a:r>
                        <a:rPr kumimoji="0" lang="fr-FR" sz="2000" kern="1200" dirty="0" smtClean="0">
                          <a:solidFill>
                            <a:schemeClr val="dk1"/>
                          </a:solidFill>
                          <a:effectLst/>
                          <a:latin typeface="Times New Roman" pitchFamily="18" charset="0"/>
                          <a:ea typeface="+mn-ea"/>
                          <a:cs typeface="Times New Roman" pitchFamily="18" charset="0"/>
                        </a:rPr>
                        <a:t> </a:t>
                      </a:r>
                      <a:r>
                        <a:rPr kumimoji="0" lang="fr-FR" sz="2000" b="1" kern="1200" dirty="0" smtClean="0">
                          <a:solidFill>
                            <a:schemeClr val="dk1"/>
                          </a:solidFill>
                          <a:effectLst/>
                          <a:latin typeface="Times New Roman" pitchFamily="18" charset="0"/>
                          <a:ea typeface="+mn-ea"/>
                          <a:cs typeface="Times New Roman" pitchFamily="18" charset="0"/>
                        </a:rPr>
                        <a:t>appelle</a:t>
                      </a:r>
                      <a:r>
                        <a:rPr kumimoji="0" lang="fr-FR" sz="2000" kern="1200" dirty="0" smtClean="0">
                          <a:solidFill>
                            <a:schemeClr val="dk1"/>
                          </a:solidFill>
                          <a:effectLst/>
                          <a:latin typeface="Times New Roman" pitchFamily="18" charset="0"/>
                          <a:ea typeface="+mn-ea"/>
                          <a:cs typeface="Times New Roman" pitchFamily="18" charset="0"/>
                        </a:rPr>
                        <a:t> à la </a:t>
                      </a:r>
                      <a:r>
                        <a:rPr kumimoji="0" lang="fr-FR" sz="2000" b="1" kern="1200" dirty="0" smtClean="0">
                          <a:solidFill>
                            <a:schemeClr val="dk1"/>
                          </a:solidFill>
                          <a:effectLst/>
                          <a:latin typeface="Times New Roman" pitchFamily="18" charset="0"/>
                          <a:ea typeface="+mn-ea"/>
                          <a:cs typeface="Times New Roman" pitchFamily="18" charset="0"/>
                        </a:rPr>
                        <a:t>notion</a:t>
                      </a:r>
                      <a:r>
                        <a:rPr kumimoji="0" lang="fr-FR" sz="2000" kern="1200" dirty="0" smtClean="0">
                          <a:solidFill>
                            <a:schemeClr val="dk1"/>
                          </a:solidFill>
                          <a:effectLst/>
                          <a:latin typeface="Times New Roman" pitchFamily="18" charset="0"/>
                          <a:ea typeface="+mn-ea"/>
                          <a:cs typeface="Times New Roman" pitchFamily="18" charset="0"/>
                        </a:rPr>
                        <a:t> </a:t>
                      </a:r>
                      <a:r>
                        <a:rPr kumimoji="0" lang="fr-FR" sz="2000" b="1" kern="1200" dirty="0" smtClean="0">
                          <a:solidFill>
                            <a:schemeClr val="dk1"/>
                          </a:solidFill>
                          <a:effectLst/>
                          <a:latin typeface="Times New Roman" pitchFamily="18" charset="0"/>
                          <a:ea typeface="+mn-ea"/>
                          <a:cs typeface="Times New Roman" pitchFamily="18" charset="0"/>
                        </a:rPr>
                        <a:t>d’inconscient</a:t>
                      </a:r>
                      <a:endParaRPr lang="fr-FR" sz="2000" b="1" dirty="0">
                        <a:latin typeface="Times New Roman" pitchFamily="18" charset="0"/>
                        <a:cs typeface="Times New Roman" pitchFamily="18" charset="0"/>
                      </a:endParaRPr>
                    </a:p>
                  </a:txBody>
                  <a:tcPr/>
                </a:tc>
              </a:tr>
              <a:tr h="786210">
                <a:tc>
                  <a:txBody>
                    <a:bodyPr/>
                    <a:lstStyle/>
                    <a:p>
                      <a:r>
                        <a:rPr kumimoji="0" lang="fr-FR" sz="2000" b="1" kern="1200" dirty="0" smtClean="0">
                          <a:solidFill>
                            <a:schemeClr val="dk1"/>
                          </a:solidFill>
                          <a:effectLst/>
                          <a:latin typeface="Times New Roman" pitchFamily="18" charset="0"/>
                          <a:ea typeface="+mn-ea"/>
                          <a:cs typeface="Times New Roman" pitchFamily="18" charset="0"/>
                        </a:rPr>
                        <a:t>Les théories systémiques qui s’intéressent à l’individu dans son contexte (familial, professionnel, amical)</a:t>
                      </a:r>
                      <a:endParaRPr lang="fr-FR" sz="2000" b="1" dirty="0">
                        <a:latin typeface="Times New Roman" pitchFamily="18" charset="0"/>
                        <a:cs typeface="Times New Roman" pitchFamily="18" charset="0"/>
                      </a:endParaRPr>
                    </a:p>
                  </a:txBody>
                  <a:tcPr/>
                </a:tc>
              </a:tr>
              <a:tr h="786210">
                <a:tc>
                  <a:txBody>
                    <a:bodyPr/>
                    <a:lstStyle/>
                    <a:p>
                      <a:r>
                        <a:rPr kumimoji="0" lang="fr-FR" sz="2000" b="1" kern="1200" dirty="0" smtClean="0">
                          <a:solidFill>
                            <a:schemeClr val="dk1"/>
                          </a:solidFill>
                          <a:effectLst/>
                          <a:latin typeface="Times New Roman" pitchFamily="18" charset="0"/>
                          <a:ea typeface="+mn-ea"/>
                          <a:cs typeface="Times New Roman" pitchFamily="18" charset="0"/>
                        </a:rPr>
                        <a:t>La psychologie clinique qui se base sur l’observation des symptômes</a:t>
                      </a:r>
                      <a:endParaRPr lang="fr-FR" sz="2000" b="1" dirty="0">
                        <a:latin typeface="Times New Roman" pitchFamily="18" charset="0"/>
                        <a:cs typeface="Times New Roman" pitchFamily="18" charset="0"/>
                      </a:endParaRPr>
                    </a:p>
                  </a:txBody>
                  <a:tcPr/>
                </a:tc>
              </a:tr>
              <a:tr h="786210">
                <a:tc>
                  <a:txBody>
                    <a:bodyPr/>
                    <a:lstStyle/>
                    <a:p>
                      <a:pPr algn="just"/>
                      <a:r>
                        <a:rPr kumimoji="0" lang="fr-FR" sz="1900" b="1" kern="1200" dirty="0" smtClean="0">
                          <a:solidFill>
                            <a:schemeClr val="dk1"/>
                          </a:solidFill>
                          <a:effectLst/>
                          <a:latin typeface="Times New Roman" pitchFamily="18" charset="0"/>
                          <a:ea typeface="+mn-ea"/>
                          <a:cs typeface="Times New Roman" pitchFamily="18" charset="0"/>
                        </a:rPr>
                        <a:t>L’approche </a:t>
                      </a:r>
                      <a:r>
                        <a:rPr kumimoji="0" lang="fr-FR" sz="1900" b="1" kern="1200" dirty="0" err="1" smtClean="0">
                          <a:solidFill>
                            <a:schemeClr val="dk1"/>
                          </a:solidFill>
                          <a:effectLst/>
                          <a:latin typeface="Times New Roman" pitchFamily="18" charset="0"/>
                          <a:ea typeface="+mn-ea"/>
                          <a:cs typeface="Times New Roman" pitchFamily="18" charset="0"/>
                        </a:rPr>
                        <a:t>cognitivo</a:t>
                      </a:r>
                      <a:r>
                        <a:rPr kumimoji="0" lang="fr-FR" sz="1900" b="1" kern="1200" dirty="0" smtClean="0">
                          <a:solidFill>
                            <a:schemeClr val="dk1"/>
                          </a:solidFill>
                          <a:effectLst/>
                          <a:latin typeface="Times New Roman" pitchFamily="18" charset="0"/>
                          <a:ea typeface="+mn-ea"/>
                          <a:cs typeface="Times New Roman" pitchFamily="18" charset="0"/>
                        </a:rPr>
                        <a:t>-comportementale qui s’intéresse aux comportements      et aux pensées en lien avec les symptômes</a:t>
                      </a:r>
                      <a:endParaRPr lang="fr-FR" sz="1900" b="1"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xmlns="" val="1143371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1694843641"/>
              </p:ext>
            </p:extLst>
          </p:nvPr>
        </p:nvGraphicFramePr>
        <p:xfrm>
          <a:off x="457200" y="765175"/>
          <a:ext cx="8229600" cy="5241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4344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556792"/>
            <a:ext cx="8229600" cy="4450499"/>
          </a:xfrm>
        </p:spPr>
        <p:txBody>
          <a:bodyPr>
            <a:normAutofit/>
          </a:bodyPr>
          <a:lstStyle/>
          <a:p>
            <a:pPr algn="just" rtl="1"/>
            <a:r>
              <a:rPr lang="ar-DZ" b="1" dirty="0">
                <a:latin typeface="Traditional Arabic" pitchFamily="18" charset="-78"/>
                <a:cs typeface="Traditional Arabic" pitchFamily="18" charset="-78"/>
              </a:rPr>
              <a:t>يعتبر التواصل سلوك يخص البشر ف</a:t>
            </a:r>
            <a:r>
              <a:rPr lang="ar-SA" b="1" dirty="0">
                <a:latin typeface="Traditional Arabic" pitchFamily="18" charset="-78"/>
                <a:cs typeface="Traditional Arabic" pitchFamily="18" charset="-78"/>
              </a:rPr>
              <a:t>هو استخدام الكلام كرموز لغوية للتعبير عن الأفكار و المشاعر والحاجات (بين الأفراد)، و أي اضطراب نفسي أو عقلي يؤثر على القدرة في التواصل اللغوي</a:t>
            </a:r>
            <a:r>
              <a:rPr lang="ar-SA" b="1" dirty="0" smtClean="0">
                <a:latin typeface="Traditional Arabic" pitchFamily="18" charset="-78"/>
                <a:cs typeface="Traditional Arabic" pitchFamily="18" charset="-78"/>
              </a:rPr>
              <a:t>.</a:t>
            </a:r>
            <a:endParaRPr lang="fr-FR" b="1" dirty="0" smtClean="0">
              <a:latin typeface="Traditional Arabic" pitchFamily="18" charset="-78"/>
              <a:cs typeface="Traditional Arabic" pitchFamily="18" charset="-78"/>
            </a:endParaRPr>
          </a:p>
          <a:p>
            <a:pPr marL="109728" indent="0" algn="just" rtl="1">
              <a:buNone/>
            </a:pPr>
            <a:endParaRPr lang="fr-FR" dirty="0">
              <a:latin typeface="Traditional Arabic" pitchFamily="18" charset="-78"/>
              <a:cs typeface="Traditional Arabic" pitchFamily="18" charset="-78"/>
            </a:endParaRPr>
          </a:p>
          <a:p>
            <a:pPr algn="just"/>
            <a:r>
              <a:rPr lang="fr-FR" dirty="0">
                <a:latin typeface="Times New Roman" pitchFamily="18" charset="0"/>
                <a:cs typeface="Times New Roman" pitchFamily="18" charset="0"/>
              </a:rPr>
              <a:t>L’action de communiquer est  d’établir une relation avec autrui, de transmettre quelque chose à quelqu’un ; l’individu qui communique se socialise; la socialisation de l’individu est étroitement liée aux communications qui s’établissent entre lui et son environnement.</a:t>
            </a:r>
          </a:p>
          <a:p>
            <a:pPr marL="109728" indent="0" algn="just">
              <a:buNone/>
            </a:pPr>
            <a:r>
              <a:rPr lang="fr-FR" dirty="0">
                <a:latin typeface="Times New Roman" pitchFamily="18" charset="0"/>
                <a:cs typeface="Times New Roman" pitchFamily="18" charset="0"/>
              </a:rPr>
              <a:t> </a:t>
            </a:r>
          </a:p>
        </p:txBody>
      </p:sp>
      <p:sp>
        <p:nvSpPr>
          <p:cNvPr id="3" name="Titre 2"/>
          <p:cNvSpPr>
            <a:spLocks noGrp="1"/>
          </p:cNvSpPr>
          <p:nvPr>
            <p:ph type="title"/>
          </p:nvPr>
        </p:nvSpPr>
        <p:spPr/>
        <p:txBody>
          <a:bodyPr/>
          <a:lstStyle/>
          <a:p>
            <a:pPr algn="just" rtl="1"/>
            <a:r>
              <a:rPr lang="ar-DZ" dirty="0">
                <a:latin typeface="Traditional Arabic" pitchFamily="18" charset="-78"/>
                <a:cs typeface="Traditional Arabic" pitchFamily="18" charset="-78"/>
              </a:rPr>
              <a:t>التواصل</a:t>
            </a:r>
            <a:endParaRPr lang="fr-FR" dirty="0"/>
          </a:p>
        </p:txBody>
      </p:sp>
    </p:spTree>
    <p:extLst>
      <p:ext uri="{BB962C8B-B14F-4D97-AF65-F5344CB8AC3E}">
        <p14:creationId xmlns:p14="http://schemas.microsoft.com/office/powerpoint/2010/main" xmlns="" val="2828457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908720"/>
            <a:ext cx="8229600" cy="5098571"/>
          </a:xfrm>
        </p:spPr>
        <p:txBody>
          <a:bodyPr>
            <a:normAutofit/>
          </a:bodyPr>
          <a:lstStyle/>
          <a:p>
            <a:pPr marL="109728" indent="0">
              <a:buNone/>
            </a:pPr>
            <a:r>
              <a:rPr lang="fr-FR" sz="2000" dirty="0">
                <a:latin typeface="Times New Roman" pitchFamily="18" charset="0"/>
                <a:cs typeface="Times New Roman" pitchFamily="18" charset="0"/>
              </a:rPr>
              <a:t>Quelle que soit la forme qu’elle prenne, la communication s’établit toujours suivant les mêmes repères. </a:t>
            </a:r>
            <a:endParaRPr lang="fr-FR" sz="2000" dirty="0" smtClean="0">
              <a:latin typeface="Times New Roman" pitchFamily="18" charset="0"/>
              <a:cs typeface="Times New Roman" pitchFamily="18" charset="0"/>
            </a:endParaRPr>
          </a:p>
          <a:p>
            <a:pPr marL="109728" indent="0">
              <a:buNone/>
            </a:pPr>
            <a:endParaRPr lang="fr-FR" sz="2000" dirty="0" smtClean="0">
              <a:latin typeface="Times New Roman" pitchFamily="18" charset="0"/>
              <a:cs typeface="Times New Roman" pitchFamily="18" charset="0"/>
            </a:endParaRPr>
          </a:p>
          <a:p>
            <a:pPr marL="109728" indent="0" algn="ctr">
              <a:buNone/>
            </a:pPr>
            <a:r>
              <a:rPr lang="fr-FR" sz="2000" dirty="0">
                <a:latin typeface="Times New Roman" pitchFamily="18" charset="0"/>
                <a:cs typeface="Times New Roman" pitchFamily="18" charset="0"/>
              </a:rPr>
              <a:t>Référent à quoi renvoie le message, est connu de tous</a:t>
            </a:r>
          </a:p>
          <a:p>
            <a:pPr marL="109728" indent="0">
              <a:buNone/>
            </a:pPr>
            <a:r>
              <a:rPr lang="fr-FR" sz="2000" dirty="0" smtClean="0">
                <a:latin typeface="Times New Roman" pitchFamily="18" charset="0"/>
                <a:cs typeface="Times New Roman" pitchFamily="18" charset="0"/>
              </a:rPr>
              <a:t>Emetteur</a:t>
            </a:r>
            <a:r>
              <a:rPr lang="fr-FR" sz="2000" dirty="0">
                <a:latin typeface="Times New Roman" pitchFamily="18" charset="0"/>
                <a:cs typeface="Times New Roman" pitchFamily="18" charset="0"/>
              </a:rPr>
              <a:t> : qui ?   </a:t>
            </a:r>
            <a:r>
              <a:rPr lang="fr-FR" sz="2000" dirty="0" smtClean="0">
                <a:latin typeface="Times New Roman" pitchFamily="18" charset="0"/>
                <a:cs typeface="Times New Roman" pitchFamily="18" charset="0"/>
              </a:rPr>
              <a:t>              Message</a:t>
            </a:r>
            <a:r>
              <a:rPr lang="fr-FR" sz="2000" dirty="0">
                <a:latin typeface="Times New Roman" pitchFamily="18" charset="0"/>
                <a:cs typeface="Times New Roman" pitchFamily="18" charset="0"/>
              </a:rPr>
              <a:t> : dit quoi ?    </a:t>
            </a: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Récepteur : à qui ?</a:t>
            </a:r>
          </a:p>
          <a:p>
            <a:pPr marL="109728" indent="0">
              <a:buNone/>
            </a:pPr>
            <a:r>
              <a:rPr lang="fr-FR" sz="2000" dirty="0">
                <a:latin typeface="Times New Roman" pitchFamily="18" charset="0"/>
                <a:cs typeface="Times New Roman" pitchFamily="18" charset="0"/>
              </a:rPr>
              <a:t> </a:t>
            </a:r>
          </a:p>
          <a:p>
            <a:pPr marL="109728" indent="0">
              <a:buNone/>
            </a:pPr>
            <a:r>
              <a:rPr lang="fr-FR" sz="2000" dirty="0">
                <a:latin typeface="Times New Roman" pitchFamily="18" charset="0"/>
                <a:cs typeface="Times New Roman" pitchFamily="18" charset="0"/>
              </a:rPr>
              <a:t> </a:t>
            </a:r>
          </a:p>
          <a:p>
            <a:pPr marL="109728" indent="0" algn="ctr">
              <a:buNone/>
            </a:pPr>
            <a:r>
              <a:rPr lang="fr-FR" sz="2000" dirty="0">
                <a:latin typeface="Times New Roman" pitchFamily="18" charset="0"/>
                <a:cs typeface="Times New Roman" pitchFamily="18" charset="0"/>
              </a:rPr>
              <a:t>Canal support de transmission du message</a:t>
            </a:r>
          </a:p>
          <a:p>
            <a:pPr marL="109728" indent="0" algn="ctr">
              <a:buNone/>
            </a:pPr>
            <a:r>
              <a:rPr lang="fr-FR" sz="2000" dirty="0" smtClean="0">
                <a:latin typeface="Times New Roman" pitchFamily="18" charset="0"/>
                <a:cs typeface="Times New Roman" pitchFamily="18" charset="0"/>
              </a:rPr>
              <a:t>Code </a:t>
            </a:r>
            <a:r>
              <a:rPr lang="fr-FR" sz="2000" dirty="0">
                <a:latin typeface="Times New Roman" pitchFamily="18" charset="0"/>
                <a:cs typeface="Times New Roman" pitchFamily="18" charset="0"/>
              </a:rPr>
              <a:t>écrit, voix, geste,...</a:t>
            </a:r>
          </a:p>
          <a:p>
            <a:pPr marL="109728" indent="0">
              <a:buNone/>
            </a:pPr>
            <a:r>
              <a:rPr lang="fr-FR" sz="2000" dirty="0" smtClean="0">
                <a:latin typeface="Times New Roman" pitchFamily="18" charset="0"/>
                <a:cs typeface="Times New Roman" pitchFamily="18" charset="0"/>
              </a:rPr>
              <a:t>             Codage                                                                        </a:t>
            </a:r>
            <a:r>
              <a:rPr lang="fr-FR" sz="2000" dirty="0">
                <a:latin typeface="Times New Roman" pitchFamily="18" charset="0"/>
                <a:cs typeface="Times New Roman" pitchFamily="18" charset="0"/>
              </a:rPr>
              <a:t>Décodage </a:t>
            </a:r>
            <a:endParaRPr lang="fr-FR" sz="2000" dirty="0" smtClean="0">
              <a:latin typeface="Times New Roman" pitchFamily="18" charset="0"/>
              <a:cs typeface="Times New Roman" pitchFamily="18" charset="0"/>
            </a:endParaRPr>
          </a:p>
          <a:p>
            <a:pPr marL="109728" indent="0">
              <a:buNone/>
            </a:pPr>
            <a:endParaRPr lang="fr-FR" sz="2000" dirty="0" smtClean="0">
              <a:latin typeface="Times New Roman" pitchFamily="18" charset="0"/>
              <a:cs typeface="Times New Roman" pitchFamily="18" charset="0"/>
            </a:endParaRPr>
          </a:p>
          <a:p>
            <a:pPr marL="109728" indent="0" algn="ctr">
              <a:buNone/>
            </a:pPr>
            <a:r>
              <a:rPr lang="fr-FR" sz="2000" dirty="0" smtClean="0">
                <a:latin typeface="Times New Roman" pitchFamily="18" charset="0"/>
                <a:cs typeface="Times New Roman" pitchFamily="18" charset="0"/>
              </a:rPr>
              <a:t>Feed-back</a:t>
            </a:r>
            <a:endParaRPr lang="fr-FR" sz="2000" dirty="0">
              <a:latin typeface="Times New Roman" pitchFamily="18" charset="0"/>
              <a:cs typeface="Times New Roman" pitchFamily="18" charset="0"/>
            </a:endParaRPr>
          </a:p>
          <a:p>
            <a:pPr marL="109728" indent="0" algn="just">
              <a:buNone/>
            </a:pPr>
            <a:r>
              <a:rPr lang="fr-FR" sz="2000" dirty="0">
                <a:latin typeface="Times New Roman" pitchFamily="18" charset="0"/>
                <a:cs typeface="Times New Roman" pitchFamily="18" charset="0"/>
              </a:rPr>
              <a:t> </a:t>
            </a:r>
          </a:p>
        </p:txBody>
      </p:sp>
      <p:sp>
        <p:nvSpPr>
          <p:cNvPr id="3" name="Titre 2"/>
          <p:cNvSpPr>
            <a:spLocks noGrp="1"/>
          </p:cNvSpPr>
          <p:nvPr>
            <p:ph type="title"/>
          </p:nvPr>
        </p:nvSpPr>
        <p:spPr>
          <a:xfrm>
            <a:off x="457200" y="274638"/>
            <a:ext cx="8229600" cy="562074"/>
          </a:xfrm>
        </p:spPr>
        <p:txBody>
          <a:bodyPr>
            <a:normAutofit/>
          </a:bodyPr>
          <a:lstStyle/>
          <a:p>
            <a:r>
              <a:rPr lang="fr-FR" sz="2400" dirty="0">
                <a:effectLst/>
                <a:latin typeface="Times New Roman" pitchFamily="18" charset="0"/>
                <a:cs typeface="Times New Roman" pitchFamily="18" charset="0"/>
              </a:rPr>
              <a:t>Schéma général de la communication</a:t>
            </a:r>
          </a:p>
        </p:txBody>
      </p:sp>
    </p:spTree>
    <p:extLst>
      <p:ext uri="{BB962C8B-B14F-4D97-AF65-F5344CB8AC3E}">
        <p14:creationId xmlns:p14="http://schemas.microsoft.com/office/powerpoint/2010/main" xmlns="" val="362459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9552" y="1196752"/>
            <a:ext cx="8229600" cy="4525963"/>
          </a:xfrm>
        </p:spPr>
        <p:txBody>
          <a:bodyPr/>
          <a:lstStyle/>
          <a:p>
            <a:pPr marL="109728" indent="0">
              <a:buNone/>
            </a:pPr>
            <a:r>
              <a:rPr lang="fr-FR" dirty="0">
                <a:latin typeface="Times New Roman" pitchFamily="18" charset="0"/>
                <a:cs typeface="Times New Roman" pitchFamily="18" charset="0"/>
              </a:rPr>
              <a:t>Il existe plusieurs obstacles à l’écoute active </a:t>
            </a:r>
            <a:r>
              <a:rPr lang="fr-FR" dirty="0" smtClean="0">
                <a:latin typeface="Times New Roman" pitchFamily="18" charset="0"/>
                <a:cs typeface="Times New Roman" pitchFamily="18" charset="0"/>
              </a:rPr>
              <a:t>:</a:t>
            </a:r>
          </a:p>
          <a:p>
            <a:pPr>
              <a:buFont typeface="Wingdings" pitchFamily="2" charset="2"/>
              <a:buChar char="Ø"/>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une surdité, </a:t>
            </a:r>
            <a:endParaRPr lang="fr-FR"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être </a:t>
            </a:r>
            <a:r>
              <a:rPr lang="fr-FR" dirty="0">
                <a:latin typeface="Times New Roman" pitchFamily="18" charset="0"/>
                <a:cs typeface="Times New Roman" pitchFamily="18" charset="0"/>
              </a:rPr>
              <a:t>déconnecté de l’environnement immédiat   </a:t>
            </a:r>
          </a:p>
          <a:p>
            <a:pPr>
              <a:buFont typeface="Wingdings" pitchFamily="2" charset="2"/>
              <a:buChar char="Ø"/>
            </a:pPr>
            <a:r>
              <a:rPr lang="fr-FR" dirty="0">
                <a:latin typeface="Times New Roman" pitchFamily="18" charset="0"/>
                <a:cs typeface="Times New Roman" pitchFamily="18" charset="0"/>
              </a:rPr>
              <a:t>Ecoute sélective, écoute active qui est épuisante </a:t>
            </a:r>
          </a:p>
          <a:p>
            <a:pPr>
              <a:buFont typeface="Wingdings" pitchFamily="2" charset="2"/>
              <a:buChar char="Ø"/>
            </a:pPr>
            <a:r>
              <a:rPr lang="fr-FR" dirty="0">
                <a:latin typeface="Times New Roman" pitchFamily="18" charset="0"/>
                <a:cs typeface="Times New Roman" pitchFamily="18" charset="0"/>
              </a:rPr>
              <a:t>Environnement peu </a:t>
            </a:r>
            <a:r>
              <a:rPr lang="fr-FR" dirty="0" smtClean="0">
                <a:latin typeface="Times New Roman" pitchFamily="18" charset="0"/>
                <a:cs typeface="Times New Roman" pitchFamily="18" charset="0"/>
              </a:rPr>
              <a:t>favorable; </a:t>
            </a:r>
            <a:endParaRPr lang="fr-FR" dirty="0">
              <a:latin typeface="Times New Roman" pitchFamily="18" charset="0"/>
              <a:cs typeface="Times New Roman" pitchFamily="18" charset="0"/>
            </a:endParaRPr>
          </a:p>
        </p:txBody>
      </p:sp>
      <p:sp>
        <p:nvSpPr>
          <p:cNvPr id="3" name="Titre 2"/>
          <p:cNvSpPr>
            <a:spLocks noGrp="1"/>
          </p:cNvSpPr>
          <p:nvPr>
            <p:ph type="title"/>
          </p:nvPr>
        </p:nvSpPr>
        <p:spPr>
          <a:xfrm>
            <a:off x="457200" y="274638"/>
            <a:ext cx="8229600" cy="922114"/>
          </a:xfrm>
        </p:spPr>
        <p:txBody>
          <a:bodyPr>
            <a:normAutofit/>
          </a:bodyPr>
          <a:lstStyle/>
          <a:p>
            <a:pPr algn="ctr"/>
            <a:r>
              <a:rPr lang="fr-FR" sz="2400" dirty="0">
                <a:effectLst/>
                <a:latin typeface="Times New Roman" pitchFamily="18" charset="0"/>
                <a:cs typeface="Times New Roman" pitchFamily="18" charset="0"/>
              </a:rPr>
              <a:t>Communiquer = écouter </a:t>
            </a:r>
          </a:p>
        </p:txBody>
      </p:sp>
    </p:spTree>
    <p:extLst>
      <p:ext uri="{BB962C8B-B14F-4D97-AF65-F5344CB8AC3E}">
        <p14:creationId xmlns:p14="http://schemas.microsoft.com/office/powerpoint/2010/main" xmlns="" val="2549438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764704"/>
            <a:ext cx="8229600" cy="5242587"/>
          </a:xfrm>
        </p:spPr>
        <p:txBody>
          <a:bodyPr>
            <a:normAutofit fontScale="92500" lnSpcReduction="20000"/>
          </a:bodyPr>
          <a:lstStyle/>
          <a:p>
            <a:pPr marL="109728" indent="0" algn="just" rtl="1">
              <a:buNone/>
            </a:pPr>
            <a:r>
              <a:rPr lang="ar-DZ" b="1" dirty="0" smtClean="0"/>
              <a:t>                            </a:t>
            </a:r>
          </a:p>
          <a:p>
            <a:pPr marL="109728" indent="0" algn="just" rtl="1">
              <a:buNone/>
            </a:pPr>
            <a:endParaRPr lang="ar-DZ" b="1" dirty="0">
              <a:latin typeface="Traditional Arabic" pitchFamily="18" charset="-78"/>
              <a:cs typeface="Traditional Arabic" pitchFamily="18" charset="-78"/>
            </a:endParaRPr>
          </a:p>
          <a:p>
            <a:pPr marL="109728" indent="0" algn="just" rtl="1">
              <a:buNone/>
            </a:pPr>
            <a:endParaRPr lang="ar-DZ" b="1" dirty="0" smtClean="0">
              <a:latin typeface="Traditional Arabic" pitchFamily="18" charset="-78"/>
              <a:cs typeface="Traditional Arabic" pitchFamily="18" charset="-78"/>
            </a:endParaRPr>
          </a:p>
          <a:p>
            <a:pPr marL="109728" indent="0" algn="just" rtl="1">
              <a:buNone/>
            </a:pPr>
            <a:r>
              <a:rPr lang="ar-SA" b="1" dirty="0" smtClean="0">
                <a:latin typeface="Traditional Arabic" pitchFamily="18" charset="-78"/>
                <a:cs typeface="Traditional Arabic" pitchFamily="18" charset="-78"/>
              </a:rPr>
              <a:t>وجود اضطراب في المناطق المسئولة عن النطق والتفكير والسمع والاستيعاب</a:t>
            </a:r>
            <a:r>
              <a:rPr lang="fr-FR" b="1" dirty="0" smtClean="0">
                <a:latin typeface="Traditional Arabic" pitchFamily="18" charset="-78"/>
                <a:cs typeface="Traditional Arabic" pitchFamily="18" charset="-78"/>
              </a:rPr>
              <a:t> </a:t>
            </a:r>
            <a:r>
              <a:rPr lang="ar-SA" b="1" dirty="0" smtClean="0">
                <a:latin typeface="Traditional Arabic" pitchFamily="18" charset="-78"/>
                <a:cs typeface="Traditional Arabic" pitchFamily="18" charset="-78"/>
              </a:rPr>
              <a:t>قد يكون السبب</a:t>
            </a:r>
            <a:r>
              <a:rPr lang="ar-DZ" b="1" dirty="0" smtClean="0">
                <a:latin typeface="Traditional Arabic" pitchFamily="18" charset="-78"/>
                <a:cs typeface="Traditional Arabic" pitchFamily="18" charset="-78"/>
              </a:rPr>
              <a:t> فيزيولوجي </a:t>
            </a:r>
          </a:p>
          <a:p>
            <a:pPr marL="109728" indent="0" algn="r" rtl="1">
              <a:buNone/>
            </a:pPr>
            <a:endParaRPr lang="ar-DZ" b="1" dirty="0" smtClean="0"/>
          </a:p>
          <a:p>
            <a:pPr marL="109728" indent="0" algn="r" rtl="1">
              <a:buNone/>
            </a:pPr>
            <a:r>
              <a:rPr lang="ar-DZ" b="1" dirty="0" smtClean="0"/>
              <a:t>                        </a:t>
            </a:r>
          </a:p>
          <a:p>
            <a:pPr marL="109728" indent="0" algn="r" rtl="1">
              <a:buNone/>
            </a:pPr>
            <a:r>
              <a:rPr lang="ar-SA" b="1" dirty="0" smtClean="0">
                <a:latin typeface="Traditional Arabic" pitchFamily="18" charset="-78"/>
                <a:cs typeface="Traditional Arabic" pitchFamily="18" charset="-78"/>
              </a:rPr>
              <a:t>أظهرت الدراسات العلاقة الارتباطية الواضحة بين مظاهر اضطرابات التواصل وسوء التكيف الأسري</a:t>
            </a:r>
            <a:endParaRPr lang="ar-DZ" b="1" dirty="0" smtClean="0">
              <a:latin typeface="Traditional Arabic" pitchFamily="18" charset="-78"/>
              <a:cs typeface="Traditional Arabic" pitchFamily="18" charset="-78"/>
            </a:endParaRPr>
          </a:p>
          <a:p>
            <a:pPr marL="109728" indent="0" algn="r" rtl="1">
              <a:buNone/>
            </a:pPr>
            <a:endParaRPr lang="ar-DZ" b="1" dirty="0" smtClean="0">
              <a:latin typeface="Traditional Arabic" pitchFamily="18" charset="-78"/>
              <a:cs typeface="Traditional Arabic" pitchFamily="18" charset="-78"/>
            </a:endParaRPr>
          </a:p>
          <a:p>
            <a:pPr marL="109728" indent="0" algn="r" rtl="1">
              <a:buNone/>
            </a:pPr>
            <a:endParaRPr lang="ar-DZ" b="1" dirty="0">
              <a:latin typeface="Traditional Arabic" pitchFamily="18" charset="-78"/>
              <a:cs typeface="Traditional Arabic" pitchFamily="18" charset="-78"/>
            </a:endParaRPr>
          </a:p>
          <a:p>
            <a:pPr marL="109728" indent="0" algn="just" rtl="1">
              <a:buNone/>
            </a:pPr>
            <a:r>
              <a:rPr lang="ar-DZ" b="1" dirty="0" smtClean="0">
                <a:latin typeface="Traditional Arabic" pitchFamily="18" charset="-78"/>
                <a:cs typeface="Traditional Arabic" pitchFamily="18" charset="-78"/>
              </a:rPr>
              <a:t> و هي الأسباب </a:t>
            </a:r>
            <a:r>
              <a:rPr lang="ar-SA" b="1" dirty="0" smtClean="0">
                <a:latin typeface="Traditional Arabic" pitchFamily="18" charset="-78"/>
                <a:cs typeface="Traditional Arabic" pitchFamily="18" charset="-78"/>
              </a:rPr>
              <a:t>المرتبطة </a:t>
            </a:r>
            <a:r>
              <a:rPr lang="ar-SA" b="1" dirty="0">
                <a:latin typeface="Traditional Arabic" pitchFamily="18" charset="-78"/>
                <a:cs typeface="Traditional Arabic" pitchFamily="18" charset="-78"/>
              </a:rPr>
              <a:t>بالجهاز العصبي المركزي وما يحدث لهذا الجهاز من تلف أو إصابة سواء كان ذلك قبل أو أثناء أو بعد </a:t>
            </a:r>
            <a:r>
              <a:rPr lang="ar-SA" b="1" dirty="0" smtClean="0">
                <a:latin typeface="Traditional Arabic" pitchFamily="18" charset="-78"/>
                <a:cs typeface="Traditional Arabic" pitchFamily="18" charset="-78"/>
              </a:rPr>
              <a:t>الولادة</a:t>
            </a:r>
            <a:r>
              <a:rPr lang="ar-DZ" b="1" dirty="0" smtClean="0">
                <a:latin typeface="Traditional Arabic" pitchFamily="18" charset="-78"/>
                <a:cs typeface="Traditional Arabic" pitchFamily="18" charset="-78"/>
              </a:rPr>
              <a:t>،  يؤدي الى اصابة </a:t>
            </a:r>
            <a:r>
              <a:rPr lang="ar-SA" b="1" dirty="0" smtClean="0">
                <a:latin typeface="Traditional Arabic" pitchFamily="18" charset="-78"/>
                <a:cs typeface="Traditional Arabic" pitchFamily="18" charset="-78"/>
              </a:rPr>
              <a:t>لأن </a:t>
            </a:r>
            <a:r>
              <a:rPr lang="ar-SA" b="1" dirty="0">
                <a:latin typeface="Traditional Arabic" pitchFamily="18" charset="-78"/>
                <a:cs typeface="Traditional Arabic" pitchFamily="18" charset="-78"/>
              </a:rPr>
              <a:t>الجهاز العصبي المركزي يلعب دوراً هاماً </a:t>
            </a:r>
            <a:r>
              <a:rPr lang="ar-DZ" b="1" dirty="0" smtClean="0">
                <a:latin typeface="Traditional Arabic" pitchFamily="18" charset="-78"/>
                <a:cs typeface="Traditional Arabic" pitchFamily="18" charset="-78"/>
              </a:rPr>
              <a:t>و هو المسؤول على النطق و اللغة؛ </a:t>
            </a:r>
            <a:endParaRPr lang="fr-FR" dirty="0">
              <a:latin typeface="Traditional Arabic" pitchFamily="18" charset="-78"/>
              <a:cs typeface="Traditional Arabic" pitchFamily="18" charset="-78"/>
            </a:endParaRPr>
          </a:p>
        </p:txBody>
      </p:sp>
      <p:sp>
        <p:nvSpPr>
          <p:cNvPr id="3" name="Titre 2"/>
          <p:cNvSpPr>
            <a:spLocks noGrp="1"/>
          </p:cNvSpPr>
          <p:nvPr>
            <p:ph type="title"/>
          </p:nvPr>
        </p:nvSpPr>
        <p:spPr>
          <a:xfrm>
            <a:off x="457200" y="274638"/>
            <a:ext cx="8229600" cy="706090"/>
          </a:xfrm>
        </p:spPr>
        <p:txBody>
          <a:bodyPr>
            <a:normAutofit/>
          </a:bodyPr>
          <a:lstStyle/>
          <a:p>
            <a:pPr algn="just" rtl="1"/>
            <a:r>
              <a:rPr lang="ar-SA" sz="2800" smtClean="0">
                <a:solidFill>
                  <a:schemeClr val="tx1"/>
                </a:solidFill>
                <a:effectLst/>
                <a:latin typeface="Traditional Arabic" pitchFamily="18" charset="-78"/>
                <a:cs typeface="Traditional Arabic" pitchFamily="18" charset="-78"/>
              </a:rPr>
              <a:t>أسباب اضطرابات التواصل</a:t>
            </a:r>
            <a:endParaRPr lang="fr-FR" sz="2800" dirty="0">
              <a:solidFill>
                <a:schemeClr val="tx1"/>
              </a:solidFill>
              <a:latin typeface="Traditional Arabic" pitchFamily="18" charset="-78"/>
              <a:cs typeface="Traditional Arabic" pitchFamily="18" charset="-78"/>
            </a:endParaRPr>
          </a:p>
        </p:txBody>
      </p:sp>
      <p:sp>
        <p:nvSpPr>
          <p:cNvPr id="5" name="Flèche gauche 4"/>
          <p:cNvSpPr/>
          <p:nvPr/>
        </p:nvSpPr>
        <p:spPr>
          <a:xfrm>
            <a:off x="6084168" y="1111868"/>
            <a:ext cx="2130536" cy="484632"/>
          </a:xfrm>
          <a:prstGeom prst="leftArrow">
            <a:avLst>
              <a:gd name="adj1" fmla="val 52451"/>
              <a:gd name="adj2"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b="1" dirty="0" smtClean="0">
                <a:latin typeface="Traditional Arabic" pitchFamily="18" charset="-78"/>
                <a:cs typeface="Traditional Arabic" pitchFamily="18" charset="-78"/>
              </a:rPr>
              <a:t>أ</a:t>
            </a:r>
            <a:r>
              <a:rPr lang="ar-SA" sz="2400" b="1" dirty="0" smtClean="0">
                <a:latin typeface="Traditional Arabic" pitchFamily="18" charset="-78"/>
                <a:cs typeface="Traditional Arabic" pitchFamily="18" charset="-78"/>
              </a:rPr>
              <a:t>سباب </a:t>
            </a:r>
            <a:r>
              <a:rPr lang="ar-SA" sz="2400" b="1" dirty="0">
                <a:latin typeface="Traditional Arabic" pitchFamily="18" charset="-78"/>
                <a:cs typeface="Traditional Arabic" pitchFamily="18" charset="-78"/>
              </a:rPr>
              <a:t>العضوية</a:t>
            </a:r>
            <a:r>
              <a:rPr lang="ar-DZ" sz="2400" b="1" dirty="0">
                <a:latin typeface="Traditional Arabic" pitchFamily="18" charset="-78"/>
                <a:cs typeface="Traditional Arabic" pitchFamily="18" charset="-78"/>
              </a:rPr>
              <a:t> </a:t>
            </a:r>
            <a:endParaRPr lang="fr-FR" sz="2400" dirty="0">
              <a:latin typeface="Traditional Arabic" pitchFamily="18" charset="-78"/>
              <a:cs typeface="Traditional Arabic" pitchFamily="18" charset="-78"/>
            </a:endParaRPr>
          </a:p>
        </p:txBody>
      </p:sp>
      <p:sp>
        <p:nvSpPr>
          <p:cNvPr id="6" name="Flèche gauche 5"/>
          <p:cNvSpPr/>
          <p:nvPr/>
        </p:nvSpPr>
        <p:spPr>
          <a:xfrm>
            <a:off x="6228184" y="2483396"/>
            <a:ext cx="2160240" cy="484632"/>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b="1" dirty="0" smtClean="0">
                <a:latin typeface="Traditional Arabic" pitchFamily="18" charset="-78"/>
                <a:cs typeface="Traditional Arabic" pitchFamily="18" charset="-78"/>
              </a:rPr>
              <a:t>أسباب الاجتماعية </a:t>
            </a:r>
            <a:endParaRPr lang="fr-FR" sz="2800" b="1" dirty="0">
              <a:latin typeface="Traditional Arabic" pitchFamily="18" charset="-78"/>
              <a:cs typeface="Traditional Arabic" pitchFamily="18" charset="-78"/>
            </a:endParaRPr>
          </a:p>
        </p:txBody>
      </p:sp>
      <p:sp>
        <p:nvSpPr>
          <p:cNvPr id="8" name="Flèche gauche 7"/>
          <p:cNvSpPr/>
          <p:nvPr/>
        </p:nvSpPr>
        <p:spPr>
          <a:xfrm>
            <a:off x="6335036" y="4077072"/>
            <a:ext cx="2219819" cy="504056"/>
          </a:xfrm>
          <a:prstGeom prst="leftArrow">
            <a:avLst>
              <a:gd name="adj1" fmla="val 78588"/>
              <a:gd name="adj2"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800" b="1" dirty="0" smtClean="0">
                <a:latin typeface="Traditional Arabic" pitchFamily="18" charset="-78"/>
                <a:cs typeface="Traditional Arabic" pitchFamily="18" charset="-78"/>
              </a:rPr>
              <a:t>أسباب عصبية</a:t>
            </a:r>
            <a:r>
              <a:rPr lang="fr-FR" sz="2800" b="1" dirty="0" smtClean="0">
                <a:latin typeface="Traditional Arabic" pitchFamily="18" charset="-78"/>
                <a:cs typeface="Traditional Arabic" pitchFamily="18" charset="-78"/>
              </a:rPr>
              <a:t> </a:t>
            </a:r>
            <a:endParaRPr lang="fr-FR" sz="28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3483502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693</TotalTime>
  <Words>963</Words>
  <Application>Microsoft Office PowerPoint</Application>
  <PresentationFormat>Affichage à l'écran (4:3)</PresentationFormat>
  <Paragraphs>119</Paragraphs>
  <Slides>16</Slides>
  <Notes>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Rotonde</vt:lpstr>
      <vt:lpstr>اسم ولقب الأستاذ: الأستاذة فطيمة زينات  المقياس: علم النفس المرضي للتواصل  نوع الوثيقة:  محاضرة و أعمال موجهة</vt:lpstr>
      <vt:lpstr>علم النفس المرضي </vt:lpstr>
      <vt:lpstr>Diapositive 3</vt:lpstr>
      <vt:lpstr> Théories à l’origine de la psychopathologie </vt:lpstr>
      <vt:lpstr>Diapositive 5</vt:lpstr>
      <vt:lpstr>التواصل</vt:lpstr>
      <vt:lpstr>Schéma général de la communication</vt:lpstr>
      <vt:lpstr>Communiquer = écouter </vt:lpstr>
      <vt:lpstr>أسباب اضطرابات التواصل</vt:lpstr>
      <vt:lpstr>محاور الاضطرابات النفسية</vt:lpstr>
      <vt:lpstr>Les grands regroupements nosographiques en psychopathologie de l’enfant et de l’adolescent </vt:lpstr>
      <vt:lpstr>Diapositive 12</vt:lpstr>
      <vt:lpstr>Le déficit intellectuel </vt:lpstr>
      <vt:lpstr>Les troubles du spectre autistique </vt:lpstr>
      <vt:lpstr>Le trouble sphinctérien</vt:lpstr>
      <vt:lpstr>قائمة المراجع التي يجب الاعتماد عليها: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اسم ولقب الأستاذ: الأستاذة فطيمة زينات  المقياس: علم النفس المرضي للتواصل  نوع الوثيقة:  محاضرة/ أعمال موجهة</dc:title>
  <dc:creator>DJAMEL</dc:creator>
  <cp:lastModifiedBy>VAIO</cp:lastModifiedBy>
  <cp:revision>52</cp:revision>
  <dcterms:created xsi:type="dcterms:W3CDTF">2020-04-04T21:37:18Z</dcterms:created>
  <dcterms:modified xsi:type="dcterms:W3CDTF">2020-05-04T02:18:05Z</dcterms:modified>
</cp:coreProperties>
</file>