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notesMasterIdLst>
    <p:notesMasterId r:id="rId27"/>
  </p:notesMasterIdLst>
  <p:sldIdLst>
    <p:sldId id="401" r:id="rId2"/>
    <p:sldId id="402" r:id="rId3"/>
    <p:sldId id="403" r:id="rId4"/>
    <p:sldId id="404" r:id="rId5"/>
    <p:sldId id="405" r:id="rId6"/>
    <p:sldId id="406" r:id="rId7"/>
    <p:sldId id="408" r:id="rId8"/>
    <p:sldId id="407" r:id="rId9"/>
    <p:sldId id="409" r:id="rId10"/>
    <p:sldId id="410" r:id="rId11"/>
    <p:sldId id="411" r:id="rId12"/>
    <p:sldId id="412" r:id="rId13"/>
    <p:sldId id="413" r:id="rId14"/>
    <p:sldId id="414" r:id="rId15"/>
    <p:sldId id="416" r:id="rId16"/>
    <p:sldId id="418" r:id="rId17"/>
    <p:sldId id="420" r:id="rId18"/>
    <p:sldId id="423" r:id="rId19"/>
    <p:sldId id="424" r:id="rId20"/>
    <p:sldId id="426" r:id="rId21"/>
    <p:sldId id="428" r:id="rId22"/>
    <p:sldId id="430" r:id="rId23"/>
    <p:sldId id="432" r:id="rId24"/>
    <p:sldId id="434" r:id="rId25"/>
    <p:sldId id="436" r:id="rId26"/>
  </p:sldIdLst>
  <p:sldSz cx="9144000" cy="6858000" type="screen4x3"/>
  <p:notesSz cx="6808788" cy="9929813"/>
  <p:defaultTextStyle>
    <a:defPPr>
      <a:defRPr lang="fr-FR"/>
    </a:defPPr>
    <a:lvl1pPr algn="r" rtl="0" fontAlgn="base">
      <a:spcBef>
        <a:spcPct val="0"/>
      </a:spcBef>
      <a:spcAft>
        <a:spcPct val="0"/>
      </a:spcAft>
      <a:defRPr kern="1200">
        <a:solidFill>
          <a:schemeClr val="tx1"/>
        </a:solidFill>
        <a:latin typeface="Tahoma" pitchFamily="34" charset="0"/>
        <a:ea typeface="+mn-ea"/>
        <a:cs typeface="Arial" charset="0"/>
      </a:defRPr>
    </a:lvl1pPr>
    <a:lvl2pPr marL="457200" algn="r" rtl="0" fontAlgn="base">
      <a:spcBef>
        <a:spcPct val="0"/>
      </a:spcBef>
      <a:spcAft>
        <a:spcPct val="0"/>
      </a:spcAft>
      <a:defRPr kern="1200">
        <a:solidFill>
          <a:schemeClr val="tx1"/>
        </a:solidFill>
        <a:latin typeface="Tahoma" pitchFamily="34" charset="0"/>
        <a:ea typeface="+mn-ea"/>
        <a:cs typeface="Arial" charset="0"/>
      </a:defRPr>
    </a:lvl2pPr>
    <a:lvl3pPr marL="914400" algn="r" rtl="0" fontAlgn="base">
      <a:spcBef>
        <a:spcPct val="0"/>
      </a:spcBef>
      <a:spcAft>
        <a:spcPct val="0"/>
      </a:spcAft>
      <a:defRPr kern="1200">
        <a:solidFill>
          <a:schemeClr val="tx1"/>
        </a:solidFill>
        <a:latin typeface="Tahoma" pitchFamily="34" charset="0"/>
        <a:ea typeface="+mn-ea"/>
        <a:cs typeface="Arial" charset="0"/>
      </a:defRPr>
    </a:lvl3pPr>
    <a:lvl4pPr marL="1371600" algn="r" rtl="0" fontAlgn="base">
      <a:spcBef>
        <a:spcPct val="0"/>
      </a:spcBef>
      <a:spcAft>
        <a:spcPct val="0"/>
      </a:spcAft>
      <a:defRPr kern="1200">
        <a:solidFill>
          <a:schemeClr val="tx1"/>
        </a:solidFill>
        <a:latin typeface="Tahoma" pitchFamily="34" charset="0"/>
        <a:ea typeface="+mn-ea"/>
        <a:cs typeface="Arial" charset="0"/>
      </a:defRPr>
    </a:lvl4pPr>
    <a:lvl5pPr marL="1828800" algn="r"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660033"/>
    <a:srgbClr val="FF00FF"/>
    <a:srgbClr val="EC4CBE"/>
    <a:srgbClr val="FF0000"/>
    <a:srgbClr val="000066"/>
    <a:srgbClr val="009900"/>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24" autoAdjust="0"/>
    <p:restoredTop sz="98430" autoAdjust="0"/>
  </p:normalViewPr>
  <p:slideViewPr>
    <p:cSldViewPr>
      <p:cViewPr>
        <p:scale>
          <a:sx n="80" d="100"/>
          <a:sy n="80" d="100"/>
        </p:scale>
        <p:origin x="-78" y="3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7634" name="Rectangle 2"/>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pitchFamily="34" charset="0"/>
                <a:cs typeface="Arial" pitchFamily="34" charset="0"/>
              </a:defRPr>
            </a:lvl1pPr>
          </a:lstStyle>
          <a:p>
            <a:pPr>
              <a:defRPr/>
            </a:pPr>
            <a:endParaRPr lang="fr-FR"/>
          </a:p>
        </p:txBody>
      </p:sp>
      <p:sp>
        <p:nvSpPr>
          <p:cNvPr id="197635" name="Rectangle 3"/>
          <p:cNvSpPr>
            <a:spLocks noGrp="1" noChangeArrowheads="1"/>
          </p:cNvSpPr>
          <p:nvPr>
            <p:ph type="dt" idx="1"/>
          </p:nvPr>
        </p:nvSpPr>
        <p:spPr bwMode="auto">
          <a:xfrm>
            <a:off x="3856038" y="0"/>
            <a:ext cx="295116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cs typeface="Arial" pitchFamily="34" charset="0"/>
              </a:defRPr>
            </a:lvl1pPr>
          </a:lstStyle>
          <a:p>
            <a:pPr>
              <a:defRPr/>
            </a:pPr>
            <a:endParaRPr lang="fr-FR"/>
          </a:p>
        </p:txBody>
      </p:sp>
      <p:sp>
        <p:nvSpPr>
          <p:cNvPr id="28676" name="Rectangle 4"/>
          <p:cNvSpPr>
            <a:spLocks noRot="1" noChangeArrowheads="1" noTextEdit="1"/>
          </p:cNvSpPr>
          <p:nvPr>
            <p:ph type="sldImg" idx="2"/>
          </p:nvPr>
        </p:nvSpPr>
        <p:spPr bwMode="auto">
          <a:xfrm>
            <a:off x="922338" y="744538"/>
            <a:ext cx="4964112" cy="3724275"/>
          </a:xfrm>
          <a:prstGeom prst="rect">
            <a:avLst/>
          </a:prstGeom>
          <a:noFill/>
          <a:ln w="9525">
            <a:solidFill>
              <a:srgbClr val="000000"/>
            </a:solidFill>
            <a:miter lim="800000"/>
            <a:headEnd/>
            <a:tailEnd/>
          </a:ln>
        </p:spPr>
      </p:sp>
      <p:sp>
        <p:nvSpPr>
          <p:cNvPr id="197637" name="Rectangle 5"/>
          <p:cNvSpPr>
            <a:spLocks noGrp="1" noChangeArrowheads="1"/>
          </p:cNvSpPr>
          <p:nvPr>
            <p:ph type="body" sz="quarter" idx="3"/>
          </p:nvPr>
        </p:nvSpPr>
        <p:spPr bwMode="auto">
          <a:xfrm>
            <a:off x="681038" y="4716463"/>
            <a:ext cx="5446712" cy="44688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97638" name="Rectangle 6"/>
          <p:cNvSpPr>
            <a:spLocks noGrp="1" noChangeArrowheads="1"/>
          </p:cNvSpPr>
          <p:nvPr>
            <p:ph type="ftr" sz="quarter" idx="4"/>
          </p:nvPr>
        </p:nvSpPr>
        <p:spPr bwMode="auto">
          <a:xfrm>
            <a:off x="0" y="94313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pitchFamily="34" charset="0"/>
                <a:cs typeface="Arial" pitchFamily="34" charset="0"/>
              </a:defRPr>
            </a:lvl1pPr>
          </a:lstStyle>
          <a:p>
            <a:pPr>
              <a:defRPr/>
            </a:pPr>
            <a:endParaRPr lang="fr-FR"/>
          </a:p>
        </p:txBody>
      </p:sp>
      <p:sp>
        <p:nvSpPr>
          <p:cNvPr id="197639" name="Rectangle 7"/>
          <p:cNvSpPr>
            <a:spLocks noGrp="1" noChangeArrowheads="1"/>
          </p:cNvSpPr>
          <p:nvPr>
            <p:ph type="sldNum" sz="quarter" idx="5"/>
          </p:nvPr>
        </p:nvSpPr>
        <p:spPr bwMode="auto">
          <a:xfrm>
            <a:off x="3856038" y="9431338"/>
            <a:ext cx="2951162"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cs typeface="Arial" pitchFamily="34" charset="0"/>
              </a:defRPr>
            </a:lvl1pPr>
          </a:lstStyle>
          <a:p>
            <a:pPr>
              <a:defRPr/>
            </a:pPr>
            <a:fld id="{DFED81A3-F9FA-4711-BDFC-A8FF5725133A}"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e l'image des diapositives 1"/>
          <p:cNvSpPr>
            <a:spLocks noGrp="1" noRot="1" noChangeAspect="1" noTextEdit="1"/>
          </p:cNvSpPr>
          <p:nvPr>
            <p:ph type="sldImg"/>
          </p:nvPr>
        </p:nvSpPr>
        <p:spPr>
          <a:ln/>
        </p:spPr>
      </p:sp>
      <p:sp>
        <p:nvSpPr>
          <p:cNvPr id="29699" name="Espace réservé des commentaires 2"/>
          <p:cNvSpPr>
            <a:spLocks noGrp="1"/>
          </p:cNvSpPr>
          <p:nvPr>
            <p:ph type="body" idx="1"/>
          </p:nvPr>
        </p:nvSpPr>
        <p:spPr>
          <a:noFill/>
          <a:ln/>
        </p:spPr>
        <p:txBody>
          <a:bodyPr/>
          <a:lstStyle/>
          <a:p>
            <a:pPr eaLnBrk="1" hangingPunct="1">
              <a:spcBef>
                <a:spcPct val="0"/>
              </a:spcBef>
            </a:pPr>
            <a:r>
              <a:rPr lang="fr-FR" smtClean="0">
                <a:latin typeface="Arial" charset="0"/>
                <a:cs typeface="Arial" charset="0"/>
              </a:rPr>
              <a:t> </a:t>
            </a:r>
          </a:p>
        </p:txBody>
      </p:sp>
      <p:sp>
        <p:nvSpPr>
          <p:cNvPr id="29700" name="Espace réservé du numéro de diapositive 3"/>
          <p:cNvSpPr>
            <a:spLocks noGrp="1"/>
          </p:cNvSpPr>
          <p:nvPr>
            <p:ph type="sldNum" sz="quarter" idx="5"/>
          </p:nvPr>
        </p:nvSpPr>
        <p:spPr>
          <a:noFill/>
        </p:spPr>
        <p:txBody>
          <a:bodyPr/>
          <a:lstStyle/>
          <a:p>
            <a:fld id="{B335CA49-A9AF-45C0-A1DB-3A647659FB3A}" type="slidenum">
              <a:rPr lang="fr-FR" smtClean="0">
                <a:latin typeface="Arial" charset="0"/>
                <a:cs typeface="Arial" charset="0"/>
              </a:rPr>
              <a:pPr/>
              <a:t>4</a:t>
            </a:fld>
            <a:endParaRPr lang="fr-FR"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ar-DZ">
              <a:cs typeface="Arial" pitchFamily="34" charset="0"/>
            </a:endParaRPr>
          </a:p>
        </p:txBody>
      </p:sp>
      <p:sp>
        <p:nvSpPr>
          <p:cNvPr id="108546"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fr-FR"/>
              <a:t>Cliquez pour modifier le style du titre</a:t>
            </a:r>
          </a:p>
        </p:txBody>
      </p:sp>
      <p:sp>
        <p:nvSpPr>
          <p:cNvPr id="108547"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5" name="Rectangle 5"/>
          <p:cNvSpPr>
            <a:spLocks noGrp="1" noChangeArrowheads="1"/>
          </p:cNvSpPr>
          <p:nvPr>
            <p:ph type="ftr" sz="quarter" idx="10"/>
          </p:nvPr>
        </p:nvSpPr>
        <p:spPr/>
        <p:txBody>
          <a:bodyPr/>
          <a:lstStyle>
            <a:lvl1pPr>
              <a:defRPr/>
            </a:lvl1pPr>
          </a:lstStyle>
          <a:p>
            <a:pPr>
              <a:defRPr/>
            </a:pPr>
            <a:endParaRPr lang="fr-FR"/>
          </a:p>
        </p:txBody>
      </p:sp>
      <p:sp>
        <p:nvSpPr>
          <p:cNvPr id="6" name="Rectangle 6"/>
          <p:cNvSpPr>
            <a:spLocks noGrp="1" noChangeArrowheads="1"/>
          </p:cNvSpPr>
          <p:nvPr>
            <p:ph type="sldNum" sz="quarter" idx="11"/>
          </p:nvPr>
        </p:nvSpPr>
        <p:spPr/>
        <p:txBody>
          <a:bodyPr/>
          <a:lstStyle>
            <a:lvl1pPr>
              <a:defRPr/>
            </a:lvl1pPr>
          </a:lstStyle>
          <a:p>
            <a:pPr>
              <a:defRPr/>
            </a:pPr>
            <a:fld id="{9699A325-DB39-45DF-8D72-9604F55A9047}" type="slidenum">
              <a:rPr lang="fr-FR"/>
              <a:pPr>
                <a:defRPr/>
              </a:pPr>
              <a:t>‹N°›</a:t>
            </a:fld>
            <a:endParaRPr lang="fr-FR"/>
          </a:p>
        </p:txBody>
      </p:sp>
      <p:sp>
        <p:nvSpPr>
          <p:cNvPr id="7" name="Rectangle 7"/>
          <p:cNvSpPr>
            <a:spLocks noGrp="1" noChangeArrowheads="1"/>
          </p:cNvSpPr>
          <p:nvPr>
            <p:ph type="dt" sz="quarter" idx="12"/>
          </p:nvPr>
        </p:nvSpPr>
        <p:spPr/>
        <p:txBody>
          <a:bodyPr/>
          <a:lstStyle>
            <a:lvl1pPr>
              <a:defRPr/>
            </a:lvl1pPr>
          </a:lstStyle>
          <a:p>
            <a:pPr>
              <a:defRPr/>
            </a:pPr>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705C84C2-F0EE-4398-9A62-3B437CF42456}"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92100"/>
            <a:ext cx="2057400" cy="5727700"/>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92100"/>
            <a:ext cx="6019800" cy="57277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0C431399-6550-4EBA-8459-7247E18479E3}"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292100"/>
            <a:ext cx="8229600" cy="57277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539673B1-8C3F-4806-AFEB-D3237545B07B}"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85C78657-CD8E-4704-9FA8-E4EBD0727941}"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8F480957-A6CA-4D71-A258-283399372412}"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60DD55DE-2093-41CC-B147-845276B195FB}"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8BB8C4DA-D6EC-457D-AE64-9B155A9F7671}"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248C260F-8B85-493D-BE79-43848AEF65B7}"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1AE72E4F-1390-4880-A6D6-3D376FA5600E}"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FBE60072-A9CA-4023-A316-5B5188054DBC}"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DZ"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2ED86867-1D89-4370-8F4A-661232EA420D}"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7523"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75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400">
                <a:effectLst>
                  <a:outerShdw blurRad="38100" dist="38100" dir="2700000" algn="tl">
                    <a:srgbClr val="000000"/>
                  </a:outerShdw>
                </a:effectLst>
                <a:latin typeface="Arial" pitchFamily="34" charset="0"/>
                <a:cs typeface="Arial" pitchFamily="34" charset="0"/>
              </a:defRPr>
            </a:lvl1pPr>
          </a:lstStyle>
          <a:p>
            <a:pPr>
              <a:defRPr/>
            </a:pPr>
            <a:endParaRPr lang="fr-FR"/>
          </a:p>
        </p:txBody>
      </p:sp>
      <p:sp>
        <p:nvSpPr>
          <p:cNvPr id="1075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itchFamily="34" charset="0"/>
                <a:cs typeface="Arial" pitchFamily="34" charset="0"/>
              </a:defRPr>
            </a:lvl1pPr>
          </a:lstStyle>
          <a:p>
            <a:pPr>
              <a:defRPr/>
            </a:pPr>
            <a:endParaRPr lang="fr-FR"/>
          </a:p>
        </p:txBody>
      </p:sp>
      <p:sp>
        <p:nvSpPr>
          <p:cNvPr id="1075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itchFamily="34" charset="0"/>
                <a:cs typeface="Arial" pitchFamily="34" charset="0"/>
              </a:defRPr>
            </a:lvl1pPr>
          </a:lstStyle>
          <a:p>
            <a:pPr>
              <a:defRPr/>
            </a:pPr>
            <a:fld id="{93DA26B1-DD1B-4072-BD43-09346BC8EB13}" type="slidenum">
              <a:rPr lang="fr-FR"/>
              <a:pPr>
                <a:defRPr/>
              </a:pPr>
              <a:t>‹N°›</a:t>
            </a:fld>
            <a:endParaRPr lang="fr-FR"/>
          </a:p>
        </p:txBody>
      </p:sp>
    </p:spTree>
  </p:cSld>
  <p:clrMap bg1="dk2" tx1="lt1" bg2="dk1" tx2="lt2" accent1="accent1" accent2="accent2" accent3="accent3" accent4="accent4" accent5="accent5" accent6="accent6" hlink="hlink" folHlink="folHlink"/>
  <p:sldLayoutIdLst>
    <p:sldLayoutId id="2147484038" r:id="rId1"/>
    <p:sldLayoutId id="2147484027" r:id="rId2"/>
    <p:sldLayoutId id="2147484028" r:id="rId3"/>
    <p:sldLayoutId id="2147484029" r:id="rId4"/>
    <p:sldLayoutId id="2147484030" r:id="rId5"/>
    <p:sldLayoutId id="2147484031" r:id="rId6"/>
    <p:sldLayoutId id="2147484032" r:id="rId7"/>
    <p:sldLayoutId id="2147484033" r:id="rId8"/>
    <p:sldLayoutId id="2147484034" r:id="rId9"/>
    <p:sldLayoutId id="2147484035" r:id="rId10"/>
    <p:sldLayoutId id="2147484036" r:id="rId11"/>
    <p:sldLayoutId id="2147484037" r:id="rId12"/>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Afficher l'image d'origine"/>
          <p:cNvPicPr>
            <a:picLocks noChangeAspect="1" noChangeArrowheads="1"/>
          </p:cNvPicPr>
          <p:nvPr/>
        </p:nvPicPr>
        <p:blipFill>
          <a:blip r:embed="rId2" cstate="print"/>
          <a:srcRect/>
          <a:stretch>
            <a:fillRect/>
          </a:stretch>
        </p:blipFill>
        <p:spPr bwMode="auto">
          <a:xfrm>
            <a:off x="357188" y="2143125"/>
            <a:ext cx="8786812" cy="4714875"/>
          </a:xfrm>
          <a:prstGeom prst="rect">
            <a:avLst/>
          </a:prstGeom>
          <a:noFill/>
          <a:ln w="9525">
            <a:noFill/>
            <a:miter lim="800000"/>
            <a:headEnd/>
            <a:tailEnd/>
          </a:ln>
        </p:spPr>
      </p:pic>
      <p:sp>
        <p:nvSpPr>
          <p:cNvPr id="2" name="Titre 1"/>
          <p:cNvSpPr>
            <a:spLocks noGrp="1"/>
          </p:cNvSpPr>
          <p:nvPr>
            <p:ph type="ctrTitle"/>
          </p:nvPr>
        </p:nvSpPr>
        <p:spPr>
          <a:xfrm>
            <a:off x="1371600" y="142875"/>
            <a:ext cx="7772400" cy="1260475"/>
          </a:xfrm>
        </p:spPr>
        <p:txBody>
          <a:bodyPr/>
          <a:lstStyle/>
          <a:p>
            <a:pPr eaLnBrk="1" fontAlgn="auto" hangingPunct="1">
              <a:spcAft>
                <a:spcPts val="0"/>
              </a:spcAft>
              <a:defRPr/>
            </a:pPr>
            <a:r>
              <a:rPr lang="fr-FR" sz="5400" dirty="0" smtClean="0">
                <a:solidFill>
                  <a:srgbClr val="FF0000"/>
                </a:solidFill>
                <a:latin typeface="Algerian" pitchFamily="82" charset="0"/>
              </a:rPr>
              <a:t>AUTISME</a:t>
            </a:r>
            <a:endParaRPr lang="fr-FR" sz="5400" dirty="0">
              <a:solidFill>
                <a:srgbClr val="FF0000"/>
              </a:solidFill>
              <a:latin typeface="Algerian" pitchFamily="82" charset="0"/>
            </a:endParaRPr>
          </a:p>
        </p:txBody>
      </p:sp>
      <p:sp>
        <p:nvSpPr>
          <p:cNvPr id="8196" name="Sous-titre 2"/>
          <p:cNvSpPr>
            <a:spLocks noGrp="1"/>
          </p:cNvSpPr>
          <p:nvPr>
            <p:ph type="subTitle" idx="1"/>
          </p:nvPr>
        </p:nvSpPr>
        <p:spPr>
          <a:xfrm>
            <a:off x="428625" y="1571625"/>
            <a:ext cx="4357688" cy="650875"/>
          </a:xfrm>
        </p:spPr>
        <p:txBody>
          <a:bodyPr/>
          <a:lstStyle/>
          <a:p>
            <a:pPr eaLnBrk="1" hangingPunct="1">
              <a:spcBef>
                <a:spcPct val="0"/>
              </a:spcBef>
              <a:defRPr/>
            </a:pPr>
            <a:r>
              <a:rPr lang="fr-FR" b="1" dirty="0" smtClean="0">
                <a:solidFill>
                  <a:srgbClr val="FF0000"/>
                </a:solidFill>
                <a:latin typeface="Times New Roman" pitchFamily="18" charset="0"/>
                <a:cs typeface="Times New Roman" pitchFamily="18" charset="0"/>
              </a:rPr>
              <a:t>PR. R. TRIBECHE</a:t>
            </a:r>
          </a:p>
        </p:txBody>
      </p:sp>
      <p:pic>
        <p:nvPicPr>
          <p:cNvPr id="3077" name="Picture 8" descr="https://encrypted-tbn3.gstatic.com/images?q=tbn:ANd9GcSIQt6O3X9fRWw1qFJdhMZSLyIs7qT4yRwTJruXT5hxz1iOH85RzQ"/>
          <p:cNvPicPr>
            <a:picLocks noChangeAspect="1" noChangeArrowheads="1"/>
          </p:cNvPicPr>
          <p:nvPr/>
        </p:nvPicPr>
        <p:blipFill>
          <a:blip r:embed="rId3" cstate="print"/>
          <a:srcRect/>
          <a:stretch>
            <a:fillRect/>
          </a:stretch>
        </p:blipFill>
        <p:spPr bwMode="auto">
          <a:xfrm>
            <a:off x="7286625" y="428625"/>
            <a:ext cx="1736725" cy="1577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Espace réservé du contenu 2"/>
          <p:cNvSpPr>
            <a:spLocks noGrp="1"/>
          </p:cNvSpPr>
          <p:nvPr>
            <p:ph idx="1"/>
          </p:nvPr>
        </p:nvSpPr>
        <p:spPr>
          <a:xfrm>
            <a:off x="457200" y="0"/>
            <a:ext cx="8229600" cy="6019800"/>
          </a:xfrm>
        </p:spPr>
        <p:txBody>
          <a:bodyPr/>
          <a:lstStyle/>
          <a:p>
            <a:pPr eaLnBrk="1" hangingPunct="1">
              <a:defRPr/>
            </a:pPr>
            <a:r>
              <a:rPr lang="fr-FR" sz="2800" dirty="0" smtClean="0">
                <a:solidFill>
                  <a:srgbClr val="660033"/>
                </a:solidFill>
              </a:rPr>
              <a:t>Récemment , des professionnels invités à poser le problème sur le plateau télévisé ont demandé  à ce que cette pathologie soit décrété parmi les problèmes de santé publique avec la mise en place d'un plan autisme à même de dépister tôt ce trouble. C'est un enjeu important qui va permettre la mise en place d'une prise en charge adéquate, augmentant les chances de progression et d'insertion de l'enfant autiste.</a:t>
            </a:r>
          </a:p>
          <a:p>
            <a:pPr eaLnBrk="1" hangingPunct="1">
              <a:defRPr/>
            </a:pPr>
            <a:endParaRPr lang="fr-FR"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88" y="1071563"/>
            <a:ext cx="8229600" cy="5786437"/>
          </a:xfrm>
        </p:spPr>
        <p:txBody>
          <a:bodyPr>
            <a:normAutofit fontScale="40000" lnSpcReduction="20000"/>
          </a:bodyPr>
          <a:lstStyle/>
          <a:p>
            <a:pPr marL="411480" eaLnBrk="1" fontAlgn="auto" hangingPunct="1">
              <a:spcAft>
                <a:spcPts val="0"/>
              </a:spcAft>
              <a:buFont typeface="Wingdings"/>
              <a:buChar char=""/>
              <a:defRPr/>
            </a:pPr>
            <a:r>
              <a:rPr lang="fr-FR" sz="5500" dirty="0" smtClean="0">
                <a:solidFill>
                  <a:srgbClr val="660033"/>
                </a:solidFill>
              </a:rPr>
              <a:t>Avril 2016 un symposium international a été organisé à l’occasion de la journée mondiale de l’autisme  avec la participation de références internationales. Cette journée a été célébré  avec un cachet officiel à l’issue de laquelle un plan autisme a été annoncé.</a:t>
            </a:r>
          </a:p>
          <a:p>
            <a:pPr marL="411480" eaLnBrk="1" fontAlgn="auto" hangingPunct="1">
              <a:spcAft>
                <a:spcPts val="0"/>
              </a:spcAft>
              <a:buFont typeface="Wingdings"/>
              <a:buChar char=""/>
              <a:defRPr/>
            </a:pPr>
            <a:r>
              <a:rPr lang="fr-FR" sz="5500" dirty="0" smtClean="0">
                <a:solidFill>
                  <a:srgbClr val="660033"/>
                </a:solidFill>
              </a:rPr>
              <a:t>Ce plan doit prendre des initiatives courageuses  il doit synthétiser toutes les données relatives à ce trouble avec un travail de coordination à l échelle de tout le  pays en s’appuyant sur des registres locaux, régionaux et nationaux . La coordination doit se faire aussi avec le ministère de  l’éducation , la solidarité et le travail . Le plan autisme est devenu une urgence nationale , aujourd’hui selon OULD TALEB 400 000 autistes vivent sans soin en ALGERIE, la tranche la plus vulnérable est celle des adultes , non diagnostiqués et prise en charge à temps , le retard mental devient irréversible et l’autonomie sociale se limite , il s’ensuit inéluctablement une psychiatrisation abusive faute d’un espace qui les préserve , il est important de rappeler qu’il n’existe aucun centre </a:t>
            </a:r>
            <a:r>
              <a:rPr lang="fr-FR" sz="5500" dirty="0" err="1" smtClean="0">
                <a:solidFill>
                  <a:srgbClr val="660033"/>
                </a:solidFill>
              </a:rPr>
              <a:t>médico</a:t>
            </a:r>
            <a:r>
              <a:rPr lang="fr-FR" sz="5500" dirty="0" smtClean="0">
                <a:solidFill>
                  <a:srgbClr val="660033"/>
                </a:solidFill>
              </a:rPr>
              <a:t>-psychologique pour les adolescents autistes </a:t>
            </a:r>
          </a:p>
          <a:p>
            <a:pPr marL="411480" eaLnBrk="1" fontAlgn="auto" hangingPunct="1">
              <a:spcAft>
                <a:spcPts val="0"/>
              </a:spcAft>
              <a:buFont typeface="Wingdings"/>
              <a:buChar char=""/>
              <a:defRPr/>
            </a:pP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63" y="857250"/>
            <a:ext cx="8229600" cy="1384300"/>
          </a:xfrm>
        </p:spPr>
        <p:txBody>
          <a:bodyPr/>
          <a:lstStyle/>
          <a:p>
            <a:pPr eaLnBrk="1" fontAlgn="auto" hangingPunct="1">
              <a:spcAft>
                <a:spcPts val="0"/>
              </a:spcAft>
              <a:defRPr/>
            </a:pPr>
            <a:r>
              <a:rPr lang="fr-FR" sz="2800" b="1" dirty="0" smtClean="0">
                <a:solidFill>
                  <a:schemeClr val="tx2">
                    <a:satMod val="200000"/>
                  </a:schemeClr>
                </a:solidFill>
              </a:rPr>
              <a:t>QU'EST CE QUI EST A L ORIGINE DE CETTE EXPLOSION DU TROUBLE AUTISTIQUE ? S'AGIT -IL D UNE EPIDEMIE OU D UN DIAGNOSTIC PLUS PERFORMANT?</a:t>
            </a:r>
            <a:br>
              <a:rPr lang="fr-FR" sz="2800" b="1" dirty="0" smtClean="0">
                <a:solidFill>
                  <a:schemeClr val="tx2">
                    <a:satMod val="200000"/>
                  </a:schemeClr>
                </a:solidFill>
              </a:rPr>
            </a:br>
            <a:r>
              <a:rPr lang="fr-FR" sz="2800" b="1" dirty="0" smtClean="0">
                <a:solidFill>
                  <a:schemeClr val="tx2">
                    <a:satMod val="200000"/>
                  </a:schemeClr>
                </a:solidFill>
              </a:rPr>
              <a:t/>
            </a:r>
            <a:br>
              <a:rPr lang="fr-FR" sz="2800" b="1" dirty="0" smtClean="0">
                <a:solidFill>
                  <a:schemeClr val="tx2">
                    <a:satMod val="200000"/>
                  </a:schemeClr>
                </a:solidFill>
              </a:rPr>
            </a:br>
            <a:endParaRPr lang="fr-FR" sz="2800" dirty="0">
              <a:solidFill>
                <a:schemeClr val="tx2">
                  <a:satMod val="200000"/>
                </a:schemeClr>
              </a:solidFill>
            </a:endParaRPr>
          </a:p>
        </p:txBody>
      </p:sp>
      <p:sp>
        <p:nvSpPr>
          <p:cNvPr id="3" name="Espace réservé du contenu 2"/>
          <p:cNvSpPr>
            <a:spLocks noGrp="1"/>
          </p:cNvSpPr>
          <p:nvPr>
            <p:ph idx="1"/>
          </p:nvPr>
        </p:nvSpPr>
        <p:spPr>
          <a:xfrm>
            <a:off x="428625" y="2286000"/>
            <a:ext cx="8572500" cy="4572000"/>
          </a:xfrm>
        </p:spPr>
        <p:txBody>
          <a:bodyPr>
            <a:normAutofit fontScale="62500" lnSpcReduction="20000"/>
          </a:bodyPr>
          <a:lstStyle/>
          <a:p>
            <a:pPr marL="411480" eaLnBrk="1" fontAlgn="auto" hangingPunct="1">
              <a:spcAft>
                <a:spcPts val="0"/>
              </a:spcAft>
              <a:buFont typeface="Wingdings"/>
              <a:buChar char=""/>
              <a:defRPr/>
            </a:pPr>
            <a:r>
              <a:rPr lang="fr-FR" dirty="0" smtClean="0">
                <a:solidFill>
                  <a:srgbClr val="00FF00"/>
                </a:solidFill>
              </a:rPr>
              <a:t>Pour certains chercheurs , cette forte progression serait due à un reclassement d'un grand nombre d'enfants atteints de TSA et qui auraient  été diagnostiqués dans d'autres formes de déficiences ; en l'</a:t>
            </a:r>
            <a:r>
              <a:rPr lang="fr-FR" dirty="0" err="1" smtClean="0">
                <a:solidFill>
                  <a:srgbClr val="00FF00"/>
                </a:solidFill>
              </a:rPr>
              <a:t>occurence</a:t>
            </a:r>
            <a:r>
              <a:rPr lang="fr-FR" dirty="0" smtClean="0">
                <a:solidFill>
                  <a:srgbClr val="00FF00"/>
                </a:solidFill>
              </a:rPr>
              <a:t> le retard mental et les troubles apparentés. Ces troubles sont complexes avec des degrés de gravités et peuvent coexister avec d'autres problèmes dont les causes sont génétiques ou neurologiques. Selon PAUL  SHATTUCK  de l’université du WISCONSIN –USA , il s’agit d’un basculement des diagnostics d’une catégorie à une autre .</a:t>
            </a:r>
          </a:p>
          <a:p>
            <a:pPr marL="411480" eaLnBrk="1" fontAlgn="auto" hangingPunct="1">
              <a:spcAft>
                <a:spcPts val="0"/>
              </a:spcAft>
              <a:buFont typeface="Wingdings"/>
              <a:buChar char=""/>
              <a:defRPr/>
            </a:pPr>
            <a:r>
              <a:rPr lang="fr-FR" dirty="0" smtClean="0">
                <a:solidFill>
                  <a:srgbClr val="00FF00"/>
                </a:solidFill>
              </a:rPr>
              <a:t>Pour les tenants de cette thèse ; l'évolution des critères diagnostiques et l'amélioration de la formation des professionnels au dépistage explique l'augmentation des chiffres .Au delà se ces explications, il semble qu’il y’a une augmentation réelle  du trouble .L’amélioration du diagnostic ne peut expliquer cette augmentation du trouble , par ailleurs on ne peut pas avancer qu’il y’a eu  une différence majeure dans la méthode de dépistage entre 2012 et 2016.</a:t>
            </a:r>
            <a:endParaRPr lang="fr-FR" dirty="0">
              <a:solidFill>
                <a:srgbClr val="00FF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0" y="1571625"/>
            <a:ext cx="8686800" cy="6143625"/>
          </a:xfrm>
        </p:spPr>
        <p:txBody>
          <a:bodyPr/>
          <a:lstStyle/>
          <a:p>
            <a:pPr marL="411480" eaLnBrk="1" fontAlgn="auto" hangingPunct="1">
              <a:spcAft>
                <a:spcPts val="0"/>
              </a:spcAft>
              <a:defRPr/>
            </a:pPr>
            <a:r>
              <a:rPr lang="fr-FR" sz="2000" dirty="0" smtClean="0">
                <a:solidFill>
                  <a:schemeClr val="tx2">
                    <a:satMod val="200000"/>
                  </a:schemeClr>
                </a:solidFill>
              </a:rPr>
              <a:t>PLUSIEURES HYPOTHESES EXPLICATIVES</a:t>
            </a:r>
            <a:br>
              <a:rPr lang="fr-FR" sz="2000" dirty="0" smtClean="0">
                <a:solidFill>
                  <a:schemeClr val="tx2">
                    <a:satMod val="200000"/>
                  </a:schemeClr>
                </a:solidFill>
              </a:rPr>
            </a:br>
            <a:r>
              <a:rPr lang="fr-FR" sz="2000" dirty="0" smtClean="0"/>
              <a:t>L' HYPOTHESE PSYCHOGENETIQUE.</a:t>
            </a:r>
            <a:br>
              <a:rPr lang="fr-FR" sz="2000" dirty="0" smtClean="0"/>
            </a:br>
            <a:r>
              <a:rPr lang="fr-FR" sz="2000" dirty="0" smtClean="0"/>
              <a:t>Cette hypothèse constitue le premier essai explicatif soulevé par KANNER d ‘abord et ensuite par tous les son apparition et de tristesse lors de sa disparition .L e manque d’arguments valables a orienté la recherche vers  d’autres pistes. psychiatres er psychologues d’obédience analytique . Pour ces derniers l’ autisme serait dû à une mauvaise relation mère –enfant à laquelle ce dernier réagit par un retrait . Cette hypothèse a été vite abandonnée </a:t>
            </a:r>
            <a:r>
              <a:rPr lang="fr-FR" sz="2000" dirty="0" err="1" smtClean="0"/>
              <a:t>parceque</a:t>
            </a:r>
            <a:r>
              <a:rPr lang="fr-FR" sz="2000" dirty="0" smtClean="0"/>
              <a:t> d’une part, le retrait de l’enfant n’est pas une réaction ; il s’agit plutôt d’une incapacité innée à établir des liens affectifs et sociaux. Outre cela la souffrance dans une relation est conditionnée par son existence au préalable or l’enfant autiste n’a conscience ni de sa propre personne ni de l’existence de sa mère. Cette relation doit passer par une émergence de la conscience de soi et de celle de l’autre, il doit situer sa mère dans son programme des échanges interactifs; la désigner comme partenaire privilégié à travers des indicateurs clefs de l’attachement comme sa poursuite du regard , la propulsion des bras dans sa direction , une manifestation de joie lors de son apparition et de tristesse lors de sa disparition.</a:t>
            </a:r>
            <a:br>
              <a:rPr lang="fr-FR" sz="2000" dirty="0" smtClean="0"/>
            </a:br>
            <a:r>
              <a:rPr lang="fr-FR" sz="2000" dirty="0" smtClean="0"/>
              <a:t>'HYPOTHESE GENETIQUE.</a:t>
            </a:r>
            <a:r>
              <a:rPr lang="fr-FR" sz="2400" dirty="0" smtClean="0"/>
              <a:t/>
            </a:r>
            <a:br>
              <a:rPr lang="fr-FR" sz="2400" dirty="0" smtClean="0"/>
            </a:br>
            <a:r>
              <a:rPr lang="fr-FR" sz="2400" dirty="0" smtClean="0">
                <a:solidFill>
                  <a:schemeClr val="tx2">
                    <a:satMod val="200000"/>
                  </a:schemeClr>
                </a:solidFill>
              </a:rPr>
              <a:t/>
            </a:r>
            <a:br>
              <a:rPr lang="fr-FR" sz="2400" dirty="0" smtClean="0">
                <a:solidFill>
                  <a:schemeClr val="tx2">
                    <a:satMod val="200000"/>
                  </a:schemeClr>
                </a:solidFill>
              </a:rPr>
            </a:br>
            <a:r>
              <a:rPr lang="fr-FR" sz="2400" dirty="0" smtClean="0">
                <a:solidFill>
                  <a:schemeClr val="tx2">
                    <a:satMod val="200000"/>
                  </a:schemeClr>
                </a:solidFill>
              </a:rPr>
              <a:t/>
            </a:r>
            <a:br>
              <a:rPr lang="fr-FR" sz="2400" dirty="0" smtClean="0">
                <a:solidFill>
                  <a:schemeClr val="tx2">
                    <a:satMod val="200000"/>
                  </a:schemeClr>
                </a:solidFill>
              </a:rPr>
            </a:br>
            <a:r>
              <a:rPr lang="fr-FR" sz="2400" dirty="0" smtClean="0">
                <a:solidFill>
                  <a:schemeClr val="tx2">
                    <a:satMod val="200000"/>
                  </a:schemeClr>
                </a:solidFill>
              </a:rPr>
              <a:t/>
            </a:r>
            <a:br>
              <a:rPr lang="fr-FR" sz="2400" dirty="0" smtClean="0">
                <a:solidFill>
                  <a:schemeClr val="tx2">
                    <a:satMod val="200000"/>
                  </a:schemeClr>
                </a:solidFill>
              </a:rPr>
            </a:br>
            <a:r>
              <a:rPr lang="fr-FR" sz="2400" dirty="0" smtClean="0">
                <a:solidFill>
                  <a:schemeClr val="tx2">
                    <a:satMod val="200000"/>
                  </a:schemeClr>
                </a:solidFill>
              </a:rPr>
              <a:t/>
            </a:r>
            <a:br>
              <a:rPr lang="fr-FR" sz="2400" dirty="0" smtClean="0">
                <a:solidFill>
                  <a:schemeClr val="tx2">
                    <a:satMod val="200000"/>
                  </a:schemeClr>
                </a:solidFill>
              </a:rPr>
            </a:br>
            <a:r>
              <a:rPr lang="fr-FR" sz="2400" dirty="0" smtClean="0">
                <a:solidFill>
                  <a:schemeClr val="tx2">
                    <a:satMod val="200000"/>
                  </a:schemeClr>
                </a:solidFill>
              </a:rPr>
              <a:t/>
            </a:r>
            <a:br>
              <a:rPr lang="fr-FR" sz="2400" dirty="0" smtClean="0">
                <a:solidFill>
                  <a:schemeClr val="tx2">
                    <a:satMod val="200000"/>
                  </a:schemeClr>
                </a:solidFill>
              </a:rPr>
            </a:br>
            <a:r>
              <a:rPr lang="fr-FR" sz="2400" dirty="0" smtClean="0">
                <a:solidFill>
                  <a:schemeClr val="tx2">
                    <a:satMod val="200000"/>
                  </a:schemeClr>
                </a:solidFill>
              </a:rPr>
              <a:t/>
            </a:r>
            <a:br>
              <a:rPr lang="fr-FR" sz="2400" dirty="0" smtClean="0">
                <a:solidFill>
                  <a:schemeClr val="tx2">
                    <a:satMod val="200000"/>
                  </a:schemeClr>
                </a:solidFill>
              </a:rPr>
            </a:br>
            <a:endParaRPr lang="fr-FR" sz="2400" dirty="0">
              <a:solidFill>
                <a:schemeClr val="tx2">
                  <a:satMod val="200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63"/>
            <a:ext cx="8229600" cy="6357937"/>
          </a:xfrm>
        </p:spPr>
        <p:txBody>
          <a:bodyPr/>
          <a:lstStyle/>
          <a:p>
            <a:pPr marL="411480" eaLnBrk="1" fontAlgn="auto" hangingPunct="1">
              <a:spcAft>
                <a:spcPts val="0"/>
              </a:spcAft>
              <a:defRPr/>
            </a:pPr>
            <a:r>
              <a:rPr lang="fr-FR" sz="2000" dirty="0" smtClean="0"/>
              <a:t>La recherche s’est orientée  vers cette piste après avoir constaté la fréquence du trouble dans certaines familles, le sexe ratio l’autisme touche trois garçons contre une fille , et enfin la </a:t>
            </a:r>
            <a:r>
              <a:rPr lang="fr-FR" sz="2000" dirty="0" err="1" smtClean="0"/>
              <a:t>commorbidité</a:t>
            </a:r>
            <a:r>
              <a:rPr lang="fr-FR" sz="2000" dirty="0" smtClean="0"/>
              <a:t>  , qui l’association fréquente de l’autisme à d’autres pathologies notamment  le retard mental et l’épilepsie. Là encore la recherche est </a:t>
            </a:r>
            <a:r>
              <a:rPr lang="fr-FR" sz="2000" dirty="0" err="1" smtClean="0"/>
              <a:t>àl</a:t>
            </a:r>
            <a:r>
              <a:rPr lang="fr-FR" sz="2000" dirty="0" smtClean="0"/>
              <a:t> l’état de balbutiement  , elle avance difficilement, néanmoins elle a permis d’identifier certains gènes associés à des troubles apparentés comme le syndrome de RETT ou XFRAGILE , Cette hypothèse est prometteuse  seulement elle ne peut à elle seule expliquer  l’augmentation exponentielle du trouble à moins qu’il y’ai eu entre deux  générations une mutation génétique </a:t>
            </a:r>
            <a:r>
              <a:rPr lang="fr-FR" sz="2000" dirty="0" err="1" smtClean="0"/>
              <a:t>invraissemblable</a:t>
            </a:r>
            <a:r>
              <a:rPr lang="fr-FR" sz="2000" dirty="0" smtClean="0"/>
              <a:t>.</a:t>
            </a:r>
            <a:br>
              <a:rPr lang="fr-FR" sz="2000" dirty="0" smtClean="0"/>
            </a:br>
            <a:r>
              <a:rPr lang="fr-FR" sz="2000" dirty="0" smtClean="0"/>
              <a:t>L’approche cognitiviste</a:t>
            </a:r>
            <a:br>
              <a:rPr lang="fr-FR" sz="2000" dirty="0" smtClean="0"/>
            </a:br>
            <a:r>
              <a:rPr lang="fr-FR" sz="2000" dirty="0" smtClean="0"/>
              <a:t>La théorie de l esprit constitue l’une des pistes les plus intéressantes depuis que  les éthologistes ont introduit ce  concept  pour expliquer les capacités du chimpanzé à attribuer des états mentaux à ses congénères et à les rallier  ç ses comportements . Ce domaine  a généré un foisonnement de travaux  en psychopathologie et en neuropsychologie.</a:t>
            </a:r>
            <a:br>
              <a:rPr lang="fr-FR" sz="2000" dirty="0" smtClean="0"/>
            </a:br>
            <a:r>
              <a:rPr lang="fr-FR" sz="2000" dirty="0" smtClean="0"/>
              <a:t>La théorie de l’esprit permet à l’enfant de prendre conscience de son propre état psychologique et</a:t>
            </a:r>
            <a:br>
              <a:rPr lang="fr-FR" sz="2000" dirty="0" smtClean="0"/>
            </a:br>
            <a:r>
              <a:rPr lang="fr-FR" sz="2000" dirty="0" smtClean="0"/>
              <a:t/>
            </a:r>
            <a:br>
              <a:rPr lang="fr-FR" sz="2000" dirty="0" smtClean="0"/>
            </a:br>
            <a:r>
              <a:rPr lang="fr-FR" sz="2000" dirty="0" smtClean="0"/>
              <a:t> </a:t>
            </a:r>
            <a:br>
              <a:rPr lang="fr-FR" sz="2000" dirty="0" smtClean="0"/>
            </a:br>
            <a:endParaRPr lang="fr-FR"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eaLnBrk="1" fontAlgn="auto" hangingPunct="1">
              <a:spcAft>
                <a:spcPts val="0"/>
              </a:spcAft>
              <a:defRPr/>
            </a:pPr>
            <a:r>
              <a:rPr lang="fr-FR" sz="3600" b="1" dirty="0" smtClean="0">
                <a:solidFill>
                  <a:schemeClr val="tx2">
                    <a:satMod val="200000"/>
                  </a:schemeClr>
                </a:solidFill>
              </a:rPr>
              <a:t>V</a:t>
            </a:r>
            <a:r>
              <a:rPr lang="fr-FR" sz="2700" b="1" dirty="0" smtClean="0">
                <a:solidFill>
                  <a:schemeClr val="tx2">
                    <a:satMod val="200000"/>
                  </a:schemeClr>
                </a:solidFill>
              </a:rPr>
              <a:t>ERS DE NOUVELLES APPROCHES REVOLUTIONNAIRES</a:t>
            </a:r>
            <a:r>
              <a:rPr lang="fr-FR" sz="2700" dirty="0" smtClean="0">
                <a:solidFill>
                  <a:schemeClr val="tx2">
                    <a:satMod val="200000"/>
                  </a:schemeClr>
                </a:solidFill>
              </a:rPr>
              <a:t>.</a:t>
            </a:r>
            <a:r>
              <a:rPr lang="fr-FR" sz="3100" dirty="0" smtClean="0">
                <a:solidFill>
                  <a:schemeClr val="tx2">
                    <a:satMod val="200000"/>
                  </a:schemeClr>
                </a:solidFill>
              </a:rPr>
              <a:t/>
            </a:r>
            <a:br>
              <a:rPr lang="fr-FR" sz="3100" dirty="0" smtClean="0">
                <a:solidFill>
                  <a:schemeClr val="tx2">
                    <a:satMod val="200000"/>
                  </a:schemeClr>
                </a:solidFill>
              </a:rPr>
            </a:br>
            <a:endParaRPr lang="fr-FR" dirty="0">
              <a:solidFill>
                <a:schemeClr val="tx2">
                  <a:satMod val="200000"/>
                </a:schemeClr>
              </a:solidFill>
            </a:endParaRPr>
          </a:p>
        </p:txBody>
      </p:sp>
      <p:sp>
        <p:nvSpPr>
          <p:cNvPr id="10243" name="Espace réservé du contenu 2"/>
          <p:cNvSpPr>
            <a:spLocks noGrp="1"/>
          </p:cNvSpPr>
          <p:nvPr>
            <p:ph idx="1"/>
          </p:nvPr>
        </p:nvSpPr>
        <p:spPr>
          <a:xfrm>
            <a:off x="457200" y="1214438"/>
            <a:ext cx="8229600" cy="4805362"/>
          </a:xfrm>
        </p:spPr>
        <p:txBody>
          <a:bodyPr/>
          <a:lstStyle/>
          <a:p>
            <a:pPr eaLnBrk="1" hangingPunct="1">
              <a:defRPr/>
            </a:pPr>
            <a:r>
              <a:rPr lang="fr-FR" sz="2800" dirty="0" smtClean="0">
                <a:solidFill>
                  <a:srgbClr val="660033"/>
                </a:solidFill>
              </a:rPr>
              <a:t>Selon ces nouvelles approches, l'autisme n'est plus considéré comme un trouble psychiatrique ou psychologique. Il s'agit plutôt d'un trouble </a:t>
            </a:r>
            <a:r>
              <a:rPr lang="fr-FR" sz="2800" dirty="0" err="1" smtClean="0">
                <a:solidFill>
                  <a:srgbClr val="660033"/>
                </a:solidFill>
              </a:rPr>
              <a:t>neuro</a:t>
            </a:r>
            <a:r>
              <a:rPr lang="fr-FR" sz="2800" dirty="0" smtClean="0">
                <a:solidFill>
                  <a:srgbClr val="660033"/>
                </a:solidFill>
              </a:rPr>
              <a:t>- développemental dont les causes sont à rechercher dans la façon  dont les neurones s'organisent  et se connectent , perturbant ainsi le travail des neurotransmetteurs. </a:t>
            </a:r>
          </a:p>
          <a:p>
            <a:pPr eaLnBrk="1" hangingPunct="1">
              <a:defRPr/>
            </a:pPr>
            <a:r>
              <a:rPr lang="fr-FR" sz="2800" dirty="0" err="1" smtClean="0">
                <a:solidFill>
                  <a:srgbClr val="660033"/>
                </a:solidFill>
              </a:rPr>
              <a:t>Seulemment</a:t>
            </a:r>
            <a:r>
              <a:rPr lang="fr-FR" sz="2800" dirty="0" smtClean="0">
                <a:solidFill>
                  <a:srgbClr val="660033"/>
                </a:solidFill>
              </a:rPr>
              <a:t> , qu'est ce qui peut être  à l'origine de cette mauvaise organisation des neurones?</a:t>
            </a:r>
          </a:p>
          <a:p>
            <a:pPr eaLnBrk="1" hangingPunct="1">
              <a:defRPr/>
            </a:pPr>
            <a:r>
              <a:rPr lang="fr-FR" sz="2800" dirty="0" smtClean="0">
                <a:solidFill>
                  <a:srgbClr val="660033"/>
                </a:solidFill>
              </a:rPr>
              <a:t>L'une des hypothèses avancée aujourd'hui semble être en rapport avec : </a:t>
            </a:r>
          </a:p>
          <a:p>
            <a:pPr eaLnBrk="1" hangingPunct="1">
              <a:defRPr/>
            </a:pPr>
            <a:endParaRPr lang="fr-FR" dirty="0" smtClean="0"/>
          </a:p>
          <a:p>
            <a:pPr eaLnBrk="1" hangingPunct="1">
              <a:defRPr/>
            </a:pPr>
            <a:endParaRPr lang="fr-FR"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r>
              <a:rPr lang="fr-FR" sz="2800" b="1" dirty="0" smtClean="0">
                <a:solidFill>
                  <a:schemeClr val="tx2">
                    <a:satMod val="200000"/>
                  </a:schemeClr>
                </a:solidFill>
              </a:rPr>
              <a:t>L HYPOTHESE METABOLIQUE</a:t>
            </a:r>
            <a:r>
              <a:rPr lang="fr-FR" sz="2800" dirty="0" smtClean="0">
                <a:solidFill>
                  <a:schemeClr val="tx2">
                    <a:satMod val="200000"/>
                  </a:schemeClr>
                </a:solidFill>
              </a:rPr>
              <a:t> </a:t>
            </a:r>
            <a:r>
              <a:rPr lang="fr-FR" dirty="0" smtClean="0">
                <a:solidFill>
                  <a:schemeClr val="tx2">
                    <a:satMod val="200000"/>
                  </a:schemeClr>
                </a:solidFill>
              </a:rPr>
              <a:t>.</a:t>
            </a:r>
            <a:endParaRPr lang="fr-FR" dirty="0">
              <a:solidFill>
                <a:schemeClr val="tx2">
                  <a:satMod val="200000"/>
                </a:schemeClr>
              </a:solidFill>
            </a:endParaRPr>
          </a:p>
        </p:txBody>
      </p:sp>
      <p:sp>
        <p:nvSpPr>
          <p:cNvPr id="11267" name="Espace réservé du contenu 2"/>
          <p:cNvSpPr>
            <a:spLocks noGrp="1"/>
          </p:cNvSpPr>
          <p:nvPr>
            <p:ph idx="1"/>
          </p:nvPr>
        </p:nvSpPr>
        <p:spPr>
          <a:xfrm>
            <a:off x="457200" y="1357313"/>
            <a:ext cx="8229600" cy="4662487"/>
          </a:xfrm>
        </p:spPr>
        <p:txBody>
          <a:bodyPr/>
          <a:lstStyle/>
          <a:p>
            <a:pPr eaLnBrk="1" hangingPunct="1">
              <a:defRPr/>
            </a:pPr>
            <a:r>
              <a:rPr lang="fr-FR" sz="2000" dirty="0" smtClean="0">
                <a:solidFill>
                  <a:srgbClr val="660033"/>
                </a:solidFill>
              </a:rPr>
              <a:t>MARTHA HEBERT , pionnière de cette nouvelle approche estime que l'autisme , bien qu'il puisse être lié à des facteurs génétiques semble être fortement en rapport avec d'autres facteurs. Il s'agit d'une maladie du corps qui affecte le cerveau et non pas une maladie psychiatrique ayant des répercussions sur le corps .Ce constat découle de l'observation de certains symptômes  somatiques communs aux autistes et qui  se manifestent de façon répétée chez eux , comme les troubles de l'appétit ou encore les problèmes digestifs.</a:t>
            </a:r>
          </a:p>
          <a:p>
            <a:pPr eaLnBrk="1" hangingPunct="1">
              <a:defRPr/>
            </a:pPr>
            <a:r>
              <a:rPr lang="fr-FR" sz="2000" dirty="0" smtClean="0">
                <a:solidFill>
                  <a:srgbClr val="660033"/>
                </a:solidFill>
              </a:rPr>
              <a:t>Dans le même ordre d'idée , d'autres études ont rapporté chez ces enfants une </a:t>
            </a:r>
            <a:r>
              <a:rPr lang="fr-FR" sz="2000" dirty="0" err="1" smtClean="0">
                <a:solidFill>
                  <a:srgbClr val="660033"/>
                </a:solidFill>
              </a:rPr>
              <a:t>intolérence</a:t>
            </a:r>
            <a:r>
              <a:rPr lang="fr-FR" sz="2000" dirty="0" smtClean="0">
                <a:solidFill>
                  <a:srgbClr val="660033"/>
                </a:solidFill>
              </a:rPr>
              <a:t>  au gluten qui, en passant dans le sang affecte la chimie du cerveau et  provoque un effet semblable à celui des opiacés. Ainsi le cerveau de ces enfants ne serait pas malade , il est juste irrité à l'image  d'une personne qui serait sous l'effet d'une drogue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86000" y="428625"/>
            <a:ext cx="7772400" cy="914400"/>
          </a:xfrm>
        </p:spPr>
        <p:txBody>
          <a:bodyPr/>
          <a:lstStyle/>
          <a:p>
            <a:pPr eaLnBrk="1" fontAlgn="auto" hangingPunct="1">
              <a:spcAft>
                <a:spcPts val="0"/>
              </a:spcAft>
              <a:defRPr/>
            </a:pPr>
            <a:r>
              <a:rPr lang="fr-FR" sz="2800" dirty="0" smtClean="0">
                <a:solidFill>
                  <a:schemeClr val="tx2">
                    <a:satMod val="200000"/>
                  </a:schemeClr>
                </a:solidFill>
              </a:rPr>
              <a:t>L’HYPOTHESE  BACTERIENNE</a:t>
            </a:r>
            <a:endParaRPr lang="fr-FR" sz="2800" dirty="0">
              <a:solidFill>
                <a:schemeClr val="tx2">
                  <a:satMod val="200000"/>
                </a:schemeClr>
              </a:solidFill>
            </a:endParaRPr>
          </a:p>
        </p:txBody>
      </p:sp>
      <p:sp>
        <p:nvSpPr>
          <p:cNvPr id="12291" name="Espace réservé du contenu 2"/>
          <p:cNvSpPr>
            <a:spLocks noGrp="1"/>
          </p:cNvSpPr>
          <p:nvPr>
            <p:ph idx="1"/>
          </p:nvPr>
        </p:nvSpPr>
        <p:spPr>
          <a:xfrm>
            <a:off x="428625" y="1143000"/>
            <a:ext cx="8229600" cy="4114800"/>
          </a:xfrm>
        </p:spPr>
        <p:txBody>
          <a:bodyPr/>
          <a:lstStyle/>
          <a:p>
            <a:pPr eaLnBrk="1" hangingPunct="1">
              <a:defRPr/>
            </a:pPr>
            <a:r>
              <a:rPr lang="fr-FR" sz="2400" dirty="0" smtClean="0">
                <a:solidFill>
                  <a:srgbClr val="660033"/>
                </a:solidFill>
              </a:rPr>
              <a:t>LUC MONTANNIER et ses collaborateurs ont été les pionniers de cette approche qui n’a pas manqué de soulever un tollé dans le milieu psychiatrique et celui des psychologues. Pour MONTANNIER , l’autisme est en  rapport avec un environnement physique agressif lié à des facteurs environnementaux qu’il faut rechercher - réchauffement ,pollution de l’air , pollution électromagnétique -  ces facteurs  conjugués à d ‘autres préexistants  </a:t>
            </a:r>
            <a:r>
              <a:rPr lang="fr-FR" sz="2400" dirty="0" err="1" smtClean="0">
                <a:solidFill>
                  <a:srgbClr val="660033"/>
                </a:solidFill>
              </a:rPr>
              <a:t>creent</a:t>
            </a:r>
            <a:r>
              <a:rPr lang="fr-FR" sz="2400" dirty="0" smtClean="0">
                <a:solidFill>
                  <a:srgbClr val="660033"/>
                </a:solidFill>
              </a:rPr>
              <a:t> un terrain favorable à la prolifération de bactéries pathogènes au niveau des zones riches en oxydant . Ces bactéries  s’attaquent  aux voies digestives et lorsqu’il ya une interaction avec  d’autres facteurs concomitants tels que la prématurité , une </a:t>
            </a:r>
            <a:r>
              <a:rPr lang="fr-FR" sz="2400" dirty="0" err="1" smtClean="0">
                <a:solidFill>
                  <a:srgbClr val="660033"/>
                </a:solidFill>
              </a:rPr>
              <a:t>embryofoetopathie</a:t>
            </a:r>
            <a:r>
              <a:rPr lang="fr-FR" sz="2400" dirty="0" smtClean="0">
                <a:solidFill>
                  <a:srgbClr val="660033"/>
                </a:solidFill>
              </a:rPr>
              <a:t> , un bas niveau de vitamine, la maladie apparait à la faveur de ces conditions. </a:t>
            </a:r>
          </a:p>
          <a:p>
            <a:pPr eaLnBrk="1" hangingPunct="1">
              <a:defRPr/>
            </a:pPr>
            <a:endParaRPr lang="fr-FR" dirty="0" smtClean="0">
              <a:solidFill>
                <a:srgbClr val="660033"/>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r>
              <a:rPr lang="fr-FR" sz="2800" dirty="0" smtClean="0">
                <a:solidFill>
                  <a:schemeClr val="tx2">
                    <a:satMod val="200000"/>
                  </a:schemeClr>
                </a:solidFill>
              </a:rPr>
              <a:t>L’HYPOTHESE  TOXIQUE.</a:t>
            </a:r>
            <a:r>
              <a:rPr lang="fr-FR" dirty="0" smtClean="0">
                <a:solidFill>
                  <a:schemeClr val="tx2">
                    <a:satMod val="200000"/>
                  </a:schemeClr>
                </a:solidFill>
              </a:rPr>
              <a:t/>
            </a:r>
            <a:br>
              <a:rPr lang="fr-FR" dirty="0" smtClean="0">
                <a:solidFill>
                  <a:schemeClr val="tx2">
                    <a:satMod val="200000"/>
                  </a:schemeClr>
                </a:solidFill>
              </a:rPr>
            </a:br>
            <a:endParaRPr lang="fr-FR" dirty="0">
              <a:solidFill>
                <a:schemeClr val="tx2">
                  <a:satMod val="200000"/>
                </a:schemeClr>
              </a:solidFill>
            </a:endParaRPr>
          </a:p>
        </p:txBody>
      </p:sp>
      <p:sp>
        <p:nvSpPr>
          <p:cNvPr id="3" name="Espace réservé du contenu 2"/>
          <p:cNvSpPr>
            <a:spLocks noGrp="1"/>
          </p:cNvSpPr>
          <p:nvPr>
            <p:ph idx="1"/>
          </p:nvPr>
        </p:nvSpPr>
        <p:spPr>
          <a:xfrm>
            <a:off x="500063" y="1357313"/>
            <a:ext cx="8229600" cy="4953000"/>
          </a:xfrm>
        </p:spPr>
        <p:txBody>
          <a:bodyPr>
            <a:normAutofit fontScale="55000" lnSpcReduction="20000"/>
          </a:bodyPr>
          <a:lstStyle/>
          <a:p>
            <a:pPr marL="411480" eaLnBrk="1" fontAlgn="auto" hangingPunct="1">
              <a:spcAft>
                <a:spcPts val="0"/>
              </a:spcAft>
              <a:buFont typeface="Wingdings"/>
              <a:buChar char=""/>
              <a:defRPr/>
            </a:pPr>
            <a:r>
              <a:rPr lang="fr-FR" sz="4400" dirty="0" smtClean="0">
                <a:solidFill>
                  <a:srgbClr val="660033"/>
                </a:solidFill>
              </a:rPr>
              <a:t>De nombreux travaux ont montré que l’autisme est dû à des facteurs environnementaux  , sa cause essentielle réside dans l’utilisation croissante des pesticides  et surtout le </a:t>
            </a:r>
            <a:r>
              <a:rPr lang="fr-FR" sz="4400" dirty="0" err="1" smtClean="0">
                <a:solidFill>
                  <a:srgbClr val="660033"/>
                </a:solidFill>
              </a:rPr>
              <a:t>roundup</a:t>
            </a:r>
            <a:r>
              <a:rPr lang="fr-FR" sz="4400" dirty="0" smtClean="0">
                <a:solidFill>
                  <a:srgbClr val="660033"/>
                </a:solidFill>
              </a:rPr>
              <a:t> , un désherbant dont l’ingrédient actif serait le </a:t>
            </a:r>
            <a:r>
              <a:rPr lang="fr-FR" sz="4400" dirty="0" err="1" smtClean="0">
                <a:solidFill>
                  <a:srgbClr val="660033"/>
                </a:solidFill>
              </a:rPr>
              <a:t>glyphosate</a:t>
            </a:r>
            <a:r>
              <a:rPr lang="fr-FR" sz="4400" dirty="0" smtClean="0">
                <a:solidFill>
                  <a:srgbClr val="660033"/>
                </a:solidFill>
              </a:rPr>
              <a:t>, dont les effets  </a:t>
            </a:r>
            <a:r>
              <a:rPr lang="fr-FR" sz="4400" dirty="0" err="1" smtClean="0">
                <a:solidFill>
                  <a:srgbClr val="660033"/>
                </a:solidFill>
              </a:rPr>
              <a:t>déletères</a:t>
            </a:r>
            <a:r>
              <a:rPr lang="fr-FR" sz="4400" dirty="0" smtClean="0">
                <a:solidFill>
                  <a:srgbClr val="660033"/>
                </a:solidFill>
              </a:rPr>
              <a:t>  s’étendent à tous les produits sucrés avec le sirop de mais tels que les bonbons, sodas </a:t>
            </a:r>
            <a:r>
              <a:rPr lang="fr-FR" sz="4400" dirty="0" err="1" smtClean="0">
                <a:solidFill>
                  <a:srgbClr val="660033"/>
                </a:solidFill>
              </a:rPr>
              <a:t>etc</a:t>
            </a:r>
            <a:r>
              <a:rPr lang="fr-FR" sz="4400" dirty="0" smtClean="0">
                <a:solidFill>
                  <a:srgbClr val="660033"/>
                </a:solidFill>
              </a:rPr>
              <a:t> .</a:t>
            </a:r>
          </a:p>
          <a:p>
            <a:pPr marL="411480" eaLnBrk="1" fontAlgn="auto" hangingPunct="1">
              <a:spcAft>
                <a:spcPts val="0"/>
              </a:spcAft>
              <a:buFont typeface="Wingdings"/>
              <a:buChar char=""/>
              <a:defRPr/>
            </a:pPr>
            <a:r>
              <a:rPr lang="fr-FR" sz="4400" dirty="0" smtClean="0">
                <a:solidFill>
                  <a:srgbClr val="660033"/>
                </a:solidFill>
              </a:rPr>
              <a:t>STEPHANIE SENEFT   de l’institut universitaire du MASSACHUSSETS a démontré dans plusieurs publications l’impact des toxines environnementales sur l’incidence de la maladie .Les autistes présentent des </a:t>
            </a:r>
            <a:r>
              <a:rPr lang="fr-FR" sz="4400" dirty="0" err="1" smtClean="0">
                <a:solidFill>
                  <a:srgbClr val="660033"/>
                </a:solidFill>
              </a:rPr>
              <a:t>biomarqueurs</a:t>
            </a:r>
            <a:r>
              <a:rPr lang="fr-FR" sz="4400" dirty="0" smtClean="0">
                <a:solidFill>
                  <a:srgbClr val="660033"/>
                </a:solidFill>
              </a:rPr>
              <a:t> indiquant une accumulation excessive de </a:t>
            </a:r>
            <a:r>
              <a:rPr lang="fr-FR" sz="4400" dirty="0" err="1" smtClean="0">
                <a:solidFill>
                  <a:srgbClr val="660033"/>
                </a:solidFill>
              </a:rPr>
              <a:t>glyphosate</a:t>
            </a:r>
            <a:r>
              <a:rPr lang="fr-FR" sz="4400" dirty="0" smtClean="0">
                <a:solidFill>
                  <a:srgbClr val="660033"/>
                </a:solidFill>
              </a:rPr>
              <a:t> avec des carences en minéraux dû aux  effets toxicologiques du </a:t>
            </a:r>
            <a:r>
              <a:rPr lang="fr-FR" sz="4400" dirty="0" err="1" smtClean="0">
                <a:solidFill>
                  <a:srgbClr val="660033"/>
                </a:solidFill>
              </a:rPr>
              <a:t>déshérbant</a:t>
            </a:r>
            <a:r>
              <a:rPr lang="fr-FR" sz="4400" dirty="0" smtClean="0">
                <a:solidFill>
                  <a:srgbClr val="660033"/>
                </a:solidFill>
              </a:rPr>
              <a:t> .</a:t>
            </a:r>
          </a:p>
          <a:p>
            <a:pPr marL="411480" eaLnBrk="1" fontAlgn="auto" hangingPunct="1">
              <a:spcAft>
                <a:spcPts val="0"/>
              </a:spcAft>
              <a:buFont typeface="Wingdings"/>
              <a:buChar char=""/>
              <a:defRPr/>
            </a:pPr>
            <a:endParaRPr lang="fr-FR" dirty="0"/>
          </a:p>
        </p:txBody>
      </p:sp>
      <p:sp>
        <p:nvSpPr>
          <p:cNvPr id="4" name="Rectangle 3"/>
          <p:cNvSpPr/>
          <p:nvPr/>
        </p:nvSpPr>
        <p:spPr>
          <a:xfrm>
            <a:off x="3773488" y="-595313"/>
            <a:ext cx="2286000" cy="708026"/>
          </a:xfrm>
          <a:prstGeom prst="rect">
            <a:avLst/>
          </a:prstGeom>
        </p:spPr>
        <p:txBody>
          <a:bodyPr>
            <a:spAutoFit/>
          </a:bodyPr>
          <a:lstStyle/>
          <a:p>
            <a:pPr fontAlgn="auto">
              <a:spcBef>
                <a:spcPts val="0"/>
              </a:spcBef>
              <a:spcAft>
                <a:spcPts val="0"/>
              </a:spcAft>
              <a:defRPr/>
            </a:pPr>
            <a:r>
              <a:rPr lang="fr-FR" sz="4000" b="1" spc="-100" dirty="0">
                <a:solidFill>
                  <a:srgbClr val="D6ECFF">
                    <a:satMod val="200000"/>
                  </a:srgbClr>
                </a:solidFill>
                <a:latin typeface="Consolas"/>
                <a:ea typeface="+mj-ea"/>
                <a:cs typeface="+mj-cs"/>
              </a:rPr>
              <a:t>  .</a:t>
            </a:r>
            <a:endParaRPr lang="fr-FR" dirty="0">
              <a:latin typeface="+mn-lt"/>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75" y="500063"/>
            <a:ext cx="7800975" cy="1558925"/>
          </a:xfrm>
        </p:spPr>
        <p:txBody>
          <a:bodyPr/>
          <a:lstStyle/>
          <a:p>
            <a:pPr eaLnBrk="1" fontAlgn="auto" hangingPunct="1">
              <a:spcAft>
                <a:spcPts val="0"/>
              </a:spcAft>
              <a:defRPr/>
            </a:pPr>
            <a:r>
              <a:rPr lang="fr-FR" sz="3600" b="1" dirty="0" smtClean="0">
                <a:solidFill>
                  <a:srgbClr val="660033"/>
                </a:solidFill>
              </a:rPr>
              <a:t>LES PISTES THERAPEUTIQUES.</a:t>
            </a:r>
            <a:r>
              <a:rPr lang="fr-FR" dirty="0" smtClean="0">
                <a:solidFill>
                  <a:schemeClr val="tx2">
                    <a:satMod val="200000"/>
                  </a:schemeClr>
                </a:solidFill>
              </a:rPr>
              <a:t/>
            </a:r>
            <a:br>
              <a:rPr lang="fr-FR" dirty="0" smtClean="0">
                <a:solidFill>
                  <a:schemeClr val="tx2">
                    <a:satMod val="200000"/>
                  </a:schemeClr>
                </a:solidFill>
              </a:rPr>
            </a:br>
            <a:endParaRPr lang="fr-FR" dirty="0">
              <a:solidFill>
                <a:schemeClr val="tx2">
                  <a:satMod val="200000"/>
                </a:schemeClr>
              </a:solidFill>
            </a:endParaRPr>
          </a:p>
        </p:txBody>
      </p:sp>
      <p:pic>
        <p:nvPicPr>
          <p:cNvPr id="21507" name="Picture 2" descr="Afficher l'image d'origine"/>
          <p:cNvPicPr>
            <a:picLocks noChangeAspect="1" noChangeArrowheads="1"/>
          </p:cNvPicPr>
          <p:nvPr/>
        </p:nvPicPr>
        <p:blipFill>
          <a:blip r:embed="rId2" cstate="print"/>
          <a:srcRect/>
          <a:stretch>
            <a:fillRect/>
          </a:stretch>
        </p:blipFill>
        <p:spPr bwMode="auto">
          <a:xfrm>
            <a:off x="1285875" y="2643188"/>
            <a:ext cx="6391275" cy="3419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1357313"/>
          </a:xfrm>
        </p:spPr>
        <p:txBody>
          <a:bodyPr/>
          <a:lstStyle/>
          <a:p>
            <a:pPr eaLnBrk="1" fontAlgn="auto" hangingPunct="1">
              <a:spcAft>
                <a:spcPts val="0"/>
              </a:spcAft>
              <a:defRPr/>
            </a:pPr>
            <a:r>
              <a:rPr lang="fr-FR" sz="3200" dirty="0">
                <a:solidFill>
                  <a:schemeClr val="tx2">
                    <a:satMod val="200000"/>
                  </a:schemeClr>
                </a:solidFill>
              </a:rPr>
              <a:t>L'  </a:t>
            </a:r>
            <a:r>
              <a:rPr lang="fr-FR" sz="3200" dirty="0" smtClean="0">
                <a:solidFill>
                  <a:schemeClr val="tx2">
                    <a:satMod val="200000"/>
                  </a:schemeClr>
                </a:solidFill>
              </a:rPr>
              <a:t>AUTISME maladie du corps ou de l esprit   </a:t>
            </a:r>
            <a:r>
              <a:rPr lang="fr-FR" dirty="0" smtClean="0">
                <a:solidFill>
                  <a:schemeClr val="tx2">
                    <a:satMod val="200000"/>
                  </a:schemeClr>
                </a:solidFill>
              </a:rPr>
              <a:t/>
            </a:r>
            <a:br>
              <a:rPr lang="fr-FR" dirty="0" smtClean="0">
                <a:solidFill>
                  <a:schemeClr val="tx2">
                    <a:satMod val="200000"/>
                  </a:schemeClr>
                </a:solidFill>
              </a:rPr>
            </a:br>
            <a:endParaRPr lang="fr-FR" dirty="0">
              <a:solidFill>
                <a:schemeClr val="tx2">
                  <a:satMod val="200000"/>
                </a:schemeClr>
              </a:solidFill>
            </a:endParaRPr>
          </a:p>
        </p:txBody>
      </p:sp>
      <p:sp>
        <p:nvSpPr>
          <p:cNvPr id="9219" name="Sous-titre 2"/>
          <p:cNvSpPr>
            <a:spLocks noGrp="1"/>
          </p:cNvSpPr>
          <p:nvPr>
            <p:ph type="subTitle" idx="1"/>
          </p:nvPr>
        </p:nvSpPr>
        <p:spPr>
          <a:xfrm>
            <a:off x="0" y="785813"/>
            <a:ext cx="9144000" cy="4287837"/>
          </a:xfrm>
        </p:spPr>
        <p:txBody>
          <a:bodyPr/>
          <a:lstStyle/>
          <a:p>
            <a:pPr eaLnBrk="1" hangingPunct="1">
              <a:spcBef>
                <a:spcPct val="0"/>
              </a:spcBef>
              <a:defRPr/>
            </a:pPr>
            <a:r>
              <a:rPr lang="fr-FR" dirty="0" smtClean="0">
                <a:solidFill>
                  <a:srgbClr val="660033"/>
                </a:solidFill>
              </a:rPr>
              <a:t>L'autisme ou troubles envahissants du développement selon la classification internationale de 1980  désigne également ce qui appelé dans l'usage français – autisme ou troubles apparentés. . </a:t>
            </a:r>
          </a:p>
          <a:p>
            <a:pPr eaLnBrk="1" hangingPunct="1">
              <a:spcBef>
                <a:spcPct val="0"/>
              </a:spcBef>
              <a:defRPr/>
            </a:pPr>
            <a:endParaRPr lang="fr-FR" dirty="0" smtClean="0"/>
          </a:p>
          <a:p>
            <a:pPr eaLnBrk="1" hangingPunct="1">
              <a:spcBef>
                <a:spcPct val="0"/>
              </a:spcBef>
              <a:defRPr/>
            </a:pPr>
            <a:r>
              <a:rPr lang="fr-FR" dirty="0" smtClean="0"/>
              <a:t>Aujourd'hui  LE  TSA  -trouble du spectre autistique – prenant en compte la diversité du tableau et le degré de sévérité , supplante les anciennes appellations ,  et  son usage est international.</a:t>
            </a:r>
          </a:p>
          <a:p>
            <a:pPr eaLnBrk="1" hangingPunct="1">
              <a:spcBef>
                <a:spcPct val="0"/>
              </a:spcBef>
              <a:defRPr/>
            </a:pPr>
            <a:endParaRPr lang="fr-FR"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eaLnBrk="1" fontAlgn="auto" hangingPunct="1">
              <a:spcAft>
                <a:spcPts val="0"/>
              </a:spcAft>
              <a:defRPr/>
            </a:pPr>
            <a:r>
              <a:rPr lang="fr-FR" b="1" dirty="0" smtClean="0">
                <a:solidFill>
                  <a:schemeClr val="tx2">
                    <a:satMod val="200000"/>
                  </a:schemeClr>
                </a:solidFill>
              </a:rPr>
              <a:t/>
            </a:r>
            <a:br>
              <a:rPr lang="fr-FR" b="1" dirty="0" smtClean="0">
                <a:solidFill>
                  <a:schemeClr val="tx2">
                    <a:satMod val="200000"/>
                  </a:schemeClr>
                </a:solidFill>
              </a:rPr>
            </a:br>
            <a:r>
              <a:rPr lang="fr-FR" dirty="0" smtClean="0">
                <a:solidFill>
                  <a:schemeClr val="tx2">
                    <a:satMod val="200000"/>
                  </a:schemeClr>
                </a:solidFill>
              </a:rPr>
              <a:t> La méthode TEACCH </a:t>
            </a:r>
            <a:r>
              <a:rPr lang="fr-FR" b="1" dirty="0" smtClean="0">
                <a:solidFill>
                  <a:schemeClr val="tx2">
                    <a:satMod val="200000"/>
                  </a:schemeClr>
                </a:solidFill>
              </a:rPr>
              <a:t> </a:t>
            </a:r>
            <a:br>
              <a:rPr lang="fr-FR" b="1" dirty="0" smtClean="0">
                <a:solidFill>
                  <a:schemeClr val="tx2">
                    <a:satMod val="200000"/>
                  </a:schemeClr>
                </a:solidFill>
              </a:rPr>
            </a:br>
            <a:endParaRPr lang="fr-FR" dirty="0">
              <a:solidFill>
                <a:schemeClr val="tx2">
                  <a:satMod val="200000"/>
                </a:schemeClr>
              </a:solidFill>
            </a:endParaRPr>
          </a:p>
        </p:txBody>
      </p:sp>
      <p:sp>
        <p:nvSpPr>
          <p:cNvPr id="3" name="Espace réservé du contenu 2"/>
          <p:cNvSpPr>
            <a:spLocks noGrp="1"/>
          </p:cNvSpPr>
          <p:nvPr>
            <p:ph idx="1"/>
          </p:nvPr>
        </p:nvSpPr>
        <p:spPr>
          <a:xfrm>
            <a:off x="428625" y="1357313"/>
            <a:ext cx="8715375" cy="5500687"/>
          </a:xfrm>
        </p:spPr>
        <p:txBody>
          <a:bodyPr>
            <a:normAutofit fontScale="77500" lnSpcReduction="20000"/>
          </a:bodyPr>
          <a:lstStyle/>
          <a:p>
            <a:pPr marL="411480" eaLnBrk="1" fontAlgn="auto" hangingPunct="1">
              <a:spcAft>
                <a:spcPts val="0"/>
              </a:spcAft>
              <a:buFont typeface="Wingdings"/>
              <a:buChar char=""/>
              <a:defRPr/>
            </a:pPr>
            <a:r>
              <a:rPr lang="fr-FR" sz="3600" dirty="0" smtClean="0">
                <a:solidFill>
                  <a:srgbClr val="660033"/>
                </a:solidFill>
              </a:rPr>
              <a:t>La méthode TEACCH développée par SHOPLER dans les années 60 en CAROLINE DU NORD repose sur une prise en charge des fonctions cognitives et sociales  en ciblant dix domaines fortement touchés par le trouble et qui se résument dans  – l’imitation ,la perception , la coordination </a:t>
            </a:r>
            <a:r>
              <a:rPr lang="fr-FR" sz="3600" dirty="0" err="1" smtClean="0">
                <a:solidFill>
                  <a:srgbClr val="660033"/>
                </a:solidFill>
              </a:rPr>
              <a:t>occulo</a:t>
            </a:r>
            <a:r>
              <a:rPr lang="fr-FR" sz="3600" dirty="0" smtClean="0">
                <a:solidFill>
                  <a:srgbClr val="660033"/>
                </a:solidFill>
              </a:rPr>
              <a:t>-motrice ,la motricité globale , la motricité fine, les performances cognitives ,la compétence verbale ,l’autonomie ,la socialisation et le comportement . Cette méthode est appliqué un peu partout dans le monde y compris , en ALGERIE , l’hôpital  DRID  HOCINE  a eu recours à  cette méthode  depuis une vingtaine d’année qui a abouti à une amélioration considérable des enfants</a:t>
            </a:r>
            <a:endParaRPr lang="fr-FR" dirty="0" smtClean="0">
              <a:solidFill>
                <a:srgbClr val="660033"/>
              </a:solidFill>
            </a:endParaRPr>
          </a:p>
          <a:p>
            <a:pPr marL="411480" eaLnBrk="1" fontAlgn="auto" hangingPunct="1">
              <a:spcAft>
                <a:spcPts val="0"/>
              </a:spcAft>
              <a:buFont typeface="Wingdings"/>
              <a:buChar char=""/>
              <a:defRPr/>
            </a:pP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25"/>
            <a:ext cx="8686800" cy="6019800"/>
          </a:xfrm>
        </p:spPr>
        <p:txBody>
          <a:bodyPr>
            <a:normAutofit fontScale="77500" lnSpcReduction="20000"/>
          </a:bodyPr>
          <a:lstStyle/>
          <a:p>
            <a:pPr marL="411480" eaLnBrk="1" fontAlgn="auto" hangingPunct="1">
              <a:spcAft>
                <a:spcPts val="0"/>
              </a:spcAft>
              <a:buFont typeface="Wingdings"/>
              <a:buChar char=""/>
              <a:defRPr/>
            </a:pPr>
            <a:r>
              <a:rPr lang="fr-FR" dirty="0" smtClean="0"/>
              <a:t>L’accompagnement psycho-éducatif est incontournable , c’est une mesure nécessaire car l’autisme est un trouble générateur de stress pour des parents démunis, qui ne savent comment entrer  en contact avec leurs enfants d’un coté , de l’autre coté il est aussi une source d’angoisse pour l’enfant qui n’arrive pas à communiquer avec les siens .</a:t>
            </a:r>
          </a:p>
          <a:p>
            <a:pPr marL="411480" eaLnBrk="1" fontAlgn="auto" hangingPunct="1">
              <a:spcAft>
                <a:spcPts val="0"/>
              </a:spcAft>
              <a:buFont typeface="Wingdings"/>
              <a:buChar char=""/>
              <a:defRPr/>
            </a:pPr>
            <a:r>
              <a:rPr lang="fr-FR" dirty="0" smtClean="0"/>
              <a:t>Pour cela les approches psycho-éducatives   ainsi que les thérapies  </a:t>
            </a:r>
            <a:r>
              <a:rPr lang="fr-FR" dirty="0" err="1" smtClean="0"/>
              <a:t>cognitivo</a:t>
            </a:r>
            <a:r>
              <a:rPr lang="fr-FR" dirty="0" smtClean="0"/>
              <a:t> comportementales sont d’un grand secours .Elles vont d’abord lui offrir les clés qui lui permettent de décoder tout le langage infra-verbal comme celui de la mimique , les yeux pour comprendre ses propres sentiments et  l état mental des autre personnes , ces thérapies vont permettre de </a:t>
            </a:r>
            <a:r>
              <a:rPr lang="fr-FR" dirty="0" err="1" smtClean="0"/>
              <a:t>réeduquer</a:t>
            </a:r>
            <a:r>
              <a:rPr lang="fr-FR" dirty="0" smtClean="0"/>
              <a:t> l’enfant sur le plan social , cognitif et émotionnel. Ces techniques ont prouvé leurs efficacité dans les pays qui les ont adopté .Aujourd’hui la HAUTE AUTORITE DE LA SANTE recommande vivement  le recours à ces techniques </a:t>
            </a:r>
          </a:p>
          <a:p>
            <a:pPr marL="411480" eaLnBrk="1" fontAlgn="auto" hangingPunct="1">
              <a:spcAft>
                <a:spcPts val="0"/>
              </a:spcAft>
              <a:buFont typeface="Wingdings"/>
              <a:buChar char=""/>
              <a:defRPr/>
            </a:pP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625" y="0"/>
            <a:ext cx="8229600" cy="857250"/>
          </a:xfrm>
        </p:spPr>
        <p:txBody>
          <a:bodyPr>
            <a:normAutofit/>
          </a:bodyPr>
          <a:lstStyle/>
          <a:p>
            <a:pPr eaLnBrk="1" fontAlgn="auto" hangingPunct="1">
              <a:spcAft>
                <a:spcPts val="0"/>
              </a:spcAft>
              <a:defRPr/>
            </a:pPr>
            <a:r>
              <a:rPr lang="fr-FR" sz="2800" dirty="0" smtClean="0">
                <a:solidFill>
                  <a:srgbClr val="660033"/>
                </a:solidFill>
              </a:rPr>
              <a:t>L’APPROCHE –ABA-APPLY BEHAVIOUR ANALYSIS</a:t>
            </a:r>
            <a:endParaRPr lang="fr-FR" sz="2800" dirty="0">
              <a:solidFill>
                <a:srgbClr val="660033"/>
              </a:solidFill>
            </a:endParaRPr>
          </a:p>
        </p:txBody>
      </p:sp>
      <p:sp>
        <p:nvSpPr>
          <p:cNvPr id="18435" name="Espace réservé du contenu 2"/>
          <p:cNvSpPr>
            <a:spLocks noGrp="1"/>
          </p:cNvSpPr>
          <p:nvPr>
            <p:ph idx="1"/>
          </p:nvPr>
        </p:nvSpPr>
        <p:spPr>
          <a:xfrm>
            <a:off x="457200" y="857250"/>
            <a:ext cx="8686800" cy="5162550"/>
          </a:xfrm>
        </p:spPr>
        <p:txBody>
          <a:bodyPr/>
          <a:lstStyle/>
          <a:p>
            <a:pPr eaLnBrk="1" hangingPunct="1">
              <a:defRPr/>
            </a:pPr>
            <a:r>
              <a:rPr lang="fr-FR" sz="2200" dirty="0" smtClean="0">
                <a:solidFill>
                  <a:srgbClr val="660033"/>
                </a:solidFill>
              </a:rPr>
              <a:t>L’APPROCHE –ABA-APPLY BEHAVIOUR ANALYSIS  conçue par IVAR LOOVAS , part du principe que l’enfant </a:t>
            </a:r>
            <a:r>
              <a:rPr lang="fr-FR" sz="2200" dirty="0" err="1" smtClean="0">
                <a:solidFill>
                  <a:srgbClr val="660033"/>
                </a:solidFill>
              </a:rPr>
              <a:t>neurotypique</a:t>
            </a:r>
            <a:r>
              <a:rPr lang="fr-FR" sz="2200" dirty="0" smtClean="0">
                <a:solidFill>
                  <a:srgbClr val="660033"/>
                </a:solidFill>
              </a:rPr>
              <a:t> apprend spontanément en observant son entourage ; en écoutant et en imitant. Les enfants atteints de troubles envahissants du développements ne peuvent malheureusement pas se développer  de cette façon .Par contre ils sont capables d’apprendre dans un cadre particulièrement structuré, dans lequel les conditions sont optimisées en développant des compétences que les autres enfants </a:t>
            </a:r>
            <a:r>
              <a:rPr lang="fr-FR" sz="2200" dirty="0" err="1" smtClean="0">
                <a:solidFill>
                  <a:srgbClr val="660033"/>
                </a:solidFill>
              </a:rPr>
              <a:t>acquierent</a:t>
            </a:r>
            <a:r>
              <a:rPr lang="fr-FR" sz="2200" dirty="0" smtClean="0">
                <a:solidFill>
                  <a:srgbClr val="660033"/>
                </a:solidFill>
              </a:rPr>
              <a:t> spontanément . Il s’agit d’un programme de stimulation précoce et intensif avec une moyenne de  40 heure par semaine. Cette approche a révolutionné la prise en charge de l’autisme  assurant des résultats extraordinaires à travers lesquels  50% des autistes </a:t>
            </a:r>
            <a:r>
              <a:rPr lang="fr-FR" sz="2200" dirty="0" err="1" smtClean="0">
                <a:solidFill>
                  <a:srgbClr val="660033"/>
                </a:solidFill>
              </a:rPr>
              <a:t>accédent</a:t>
            </a:r>
            <a:r>
              <a:rPr lang="fr-FR" sz="2200" dirty="0" smtClean="0">
                <a:solidFill>
                  <a:srgbClr val="660033"/>
                </a:solidFill>
              </a:rPr>
              <a:t> à une scolarité normale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eaLnBrk="1" fontAlgn="auto" hangingPunct="1">
              <a:spcAft>
                <a:spcPts val="0"/>
              </a:spcAft>
              <a:defRPr/>
            </a:pPr>
            <a:r>
              <a:rPr lang="fr-FR" sz="3600" b="1" dirty="0" smtClean="0">
                <a:solidFill>
                  <a:srgbClr val="660033"/>
                </a:solidFill>
              </a:rPr>
              <a:t>L’HORMONOTHERAPIE . L’OCYTOCINE EN SPRAY NASAL</a:t>
            </a:r>
            <a:r>
              <a:rPr lang="fr-FR" sz="3600" dirty="0" smtClean="0">
                <a:solidFill>
                  <a:srgbClr val="660033"/>
                </a:solidFill>
              </a:rPr>
              <a:t> .</a:t>
            </a:r>
            <a:r>
              <a:rPr lang="fr-FR" dirty="0" smtClean="0">
                <a:solidFill>
                  <a:schemeClr val="tx2">
                    <a:satMod val="200000"/>
                  </a:schemeClr>
                </a:solidFill>
              </a:rPr>
              <a:t/>
            </a:r>
            <a:br>
              <a:rPr lang="fr-FR" dirty="0" smtClean="0">
                <a:solidFill>
                  <a:schemeClr val="tx2">
                    <a:satMod val="200000"/>
                  </a:schemeClr>
                </a:solidFill>
              </a:rPr>
            </a:br>
            <a:endParaRPr lang="fr-FR" dirty="0">
              <a:solidFill>
                <a:schemeClr val="tx2">
                  <a:satMod val="200000"/>
                </a:schemeClr>
              </a:solidFill>
            </a:endParaRPr>
          </a:p>
        </p:txBody>
      </p:sp>
      <p:sp>
        <p:nvSpPr>
          <p:cNvPr id="19459" name="Espace réservé du contenu 2"/>
          <p:cNvSpPr>
            <a:spLocks noGrp="1"/>
          </p:cNvSpPr>
          <p:nvPr>
            <p:ph idx="1"/>
          </p:nvPr>
        </p:nvSpPr>
        <p:spPr>
          <a:xfrm>
            <a:off x="457200" y="1500188"/>
            <a:ext cx="8686800" cy="4114800"/>
          </a:xfrm>
        </p:spPr>
        <p:txBody>
          <a:bodyPr/>
          <a:lstStyle/>
          <a:p>
            <a:pPr eaLnBrk="1" hangingPunct="1">
              <a:defRPr/>
            </a:pPr>
            <a:r>
              <a:rPr lang="fr-FR" sz="2400" dirty="0" smtClean="0"/>
              <a:t>Partant de l’hypothèse que le TSA est en partie lié à un déficit en ocytocine- hormone secrétée par l’</a:t>
            </a:r>
            <a:r>
              <a:rPr lang="fr-FR" sz="2400" dirty="0" err="1" smtClean="0"/>
              <a:t>hypothamus</a:t>
            </a:r>
            <a:r>
              <a:rPr lang="fr-FR" sz="2400" dirty="0" smtClean="0"/>
              <a:t> et stocké  au niveau du posthypophyse –cette hormone est  impliquée dans le déclenchement des contractions lors de l’accouchement . Par la suite on a commencé à lui attribuer d’autres </a:t>
            </a:r>
            <a:r>
              <a:rPr lang="fr-FR" sz="2400" dirty="0" err="1" smtClean="0"/>
              <a:t>vertues</a:t>
            </a:r>
            <a:r>
              <a:rPr lang="fr-FR" sz="2400" dirty="0" smtClean="0"/>
              <a:t> , notamment les  comportements liées à l’attachement , ainsi elle sera baptisée hormone de l’amour .</a:t>
            </a:r>
          </a:p>
          <a:p>
            <a:pPr eaLnBrk="1" hangingPunct="1">
              <a:defRPr/>
            </a:pPr>
            <a:r>
              <a:rPr lang="fr-FR" sz="2400" dirty="0" smtClean="0"/>
              <a:t>L’</a:t>
            </a:r>
            <a:r>
              <a:rPr lang="fr-FR" sz="2400" dirty="0" err="1" smtClean="0"/>
              <a:t>éxperience</a:t>
            </a:r>
            <a:r>
              <a:rPr lang="fr-FR" sz="2400" dirty="0" smtClean="0"/>
              <a:t> a été mené en AUSTRALIE par l’équipe du Pr ADAM GUASTELLA en partant de l’hypothèse que l’ocytocine joue un rôle central  dans l’établissement des liens affectifs et sociaux. Ainsi  cette équipe a testé cette hormone en l’administrant à raison de deux doses par jour par voie nasale sur un groupe de sujets autistes.</a:t>
            </a:r>
          </a:p>
          <a:p>
            <a:pPr eaLnBrk="1" hangingPunct="1">
              <a:defRPr/>
            </a:pPr>
            <a:endParaRPr lang="fr-FR" sz="1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019800"/>
          </a:xfrm>
        </p:spPr>
        <p:txBody>
          <a:bodyPr>
            <a:normAutofit fontScale="92500" lnSpcReduction="20000"/>
          </a:bodyPr>
          <a:lstStyle/>
          <a:p>
            <a:pPr marL="411480" eaLnBrk="1" fontAlgn="auto" hangingPunct="1">
              <a:spcAft>
                <a:spcPts val="0"/>
              </a:spcAft>
              <a:buFont typeface="Wingdings"/>
              <a:buChar char=""/>
              <a:defRPr/>
            </a:pPr>
            <a:r>
              <a:rPr lang="fr-FR" sz="3600" dirty="0" smtClean="0">
                <a:solidFill>
                  <a:srgbClr val="660033"/>
                </a:solidFill>
              </a:rPr>
              <a:t>Les résultats ont montré une amélioration sensible sur le plan social et émotionnel ainsi que sur le plan communication avec une réduction des stéréotypies .Toutes ces recherches récentes menées sur l’autisme ont eu le mérite d’ouvrir de nouvelles pistes qui vont permettre de mieux comprendre le trouble autistique et d’envisager  une thérapeutique, seulement ces recherches ont besoin d’être validé sur de larges échantillons à l’aide d’études randomisées et menées en double aveugle .</a:t>
            </a:r>
          </a:p>
          <a:p>
            <a:pPr marL="411480" eaLnBrk="1" fontAlgn="auto" hangingPunct="1">
              <a:spcAft>
                <a:spcPts val="0"/>
              </a:spcAft>
              <a:buFont typeface="Wingdings"/>
              <a:buChar char=""/>
              <a:defRPr/>
            </a:pP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eaLnBrk="1" fontAlgn="auto" hangingPunct="1">
              <a:spcAft>
                <a:spcPts val="0"/>
              </a:spcAft>
              <a:defRPr/>
            </a:pPr>
            <a:r>
              <a:rPr lang="fr-FR" sz="7200" dirty="0" smtClean="0">
                <a:solidFill>
                  <a:schemeClr val="tx2">
                    <a:satMod val="200000"/>
                  </a:schemeClr>
                </a:solidFill>
                <a:latin typeface="Algerian" pitchFamily="82" charset="0"/>
              </a:rPr>
              <a:t>merci</a:t>
            </a:r>
            <a:endParaRPr lang="fr-FR" sz="7200" dirty="0">
              <a:solidFill>
                <a:schemeClr val="tx2">
                  <a:satMod val="200000"/>
                </a:schemeClr>
              </a:solidFill>
              <a:latin typeface="Algerian" pitchFamily="82" charset="0"/>
            </a:endParaRPr>
          </a:p>
        </p:txBody>
      </p:sp>
      <p:sp>
        <p:nvSpPr>
          <p:cNvPr id="27651" name="AutoShape 2" descr="Résultat de recherche d'images pour &quot;autisme infantile&quot;"/>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fr-FR">
              <a:latin typeface="Corbel" pitchFamily="34" charset="0"/>
            </a:endParaRPr>
          </a:p>
        </p:txBody>
      </p:sp>
      <p:pic>
        <p:nvPicPr>
          <p:cNvPr id="27652" name="Picture 4" descr="Résultat de recherche d'images pour &quot;autisme infantile&quot;"/>
          <p:cNvPicPr>
            <a:picLocks noChangeAspect="1" noChangeArrowheads="1"/>
          </p:cNvPicPr>
          <p:nvPr/>
        </p:nvPicPr>
        <p:blipFill>
          <a:blip r:embed="rId2" cstate="print"/>
          <a:srcRect/>
          <a:stretch>
            <a:fillRect/>
          </a:stretch>
        </p:blipFill>
        <p:spPr bwMode="auto">
          <a:xfrm>
            <a:off x="2143125" y="2428875"/>
            <a:ext cx="5214938" cy="32496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eaLnBrk="1" fontAlgn="auto" hangingPunct="1">
              <a:spcAft>
                <a:spcPts val="0"/>
              </a:spcAft>
              <a:defRPr/>
            </a:pPr>
            <a:r>
              <a:rPr lang="fr-FR" dirty="0">
                <a:solidFill>
                  <a:schemeClr val="tx2">
                    <a:satMod val="200000"/>
                  </a:schemeClr>
                </a:solidFill>
              </a:rPr>
              <a:t>Ce trouble constitue une entité pathologique </a:t>
            </a:r>
            <a:r>
              <a:rPr lang="fr-FR" dirty="0" smtClean="0">
                <a:solidFill>
                  <a:schemeClr val="tx2">
                    <a:satMod val="200000"/>
                  </a:schemeClr>
                </a:solidFill>
              </a:rPr>
              <a:t>définie par </a:t>
            </a:r>
            <a:r>
              <a:rPr lang="fr-FR" dirty="0">
                <a:solidFill>
                  <a:schemeClr val="tx2">
                    <a:satMod val="200000"/>
                  </a:schemeClr>
                </a:solidFill>
              </a:rPr>
              <a:t>la triade symptomatique suivante:</a:t>
            </a:r>
          </a:p>
        </p:txBody>
      </p:sp>
      <p:sp>
        <p:nvSpPr>
          <p:cNvPr id="10243" name="Espace réservé du contenu 2"/>
          <p:cNvSpPr>
            <a:spLocks noGrp="1"/>
          </p:cNvSpPr>
          <p:nvPr>
            <p:ph idx="1"/>
          </p:nvPr>
        </p:nvSpPr>
        <p:spPr>
          <a:xfrm>
            <a:off x="468313" y="2214563"/>
            <a:ext cx="8247062" cy="4011612"/>
          </a:xfrm>
        </p:spPr>
        <p:txBody>
          <a:bodyPr/>
          <a:lstStyle/>
          <a:p>
            <a:pPr eaLnBrk="1" hangingPunct="1">
              <a:defRPr/>
            </a:pPr>
            <a:r>
              <a:rPr lang="fr-FR" sz="4400" dirty="0" smtClean="0">
                <a:solidFill>
                  <a:srgbClr val="660033"/>
                </a:solidFill>
              </a:rPr>
              <a:t>- </a:t>
            </a:r>
            <a:r>
              <a:rPr lang="fr-FR" sz="2800" dirty="0" smtClean="0">
                <a:solidFill>
                  <a:srgbClr val="660033"/>
                </a:solidFill>
              </a:rPr>
              <a:t>Une incapacité à établir et à développer des </a:t>
            </a:r>
          </a:p>
          <a:p>
            <a:pPr eaLnBrk="1" hangingPunct="1">
              <a:buFont typeface="Wingdings" pitchFamily="2" charset="2"/>
              <a:buNone/>
              <a:defRPr/>
            </a:pPr>
            <a:r>
              <a:rPr lang="fr-FR" sz="2800" dirty="0" smtClean="0">
                <a:solidFill>
                  <a:srgbClr val="660033"/>
                </a:solidFill>
              </a:rPr>
              <a:t> liens affectifs et sociaux .</a:t>
            </a:r>
          </a:p>
          <a:p>
            <a:pPr eaLnBrk="1" hangingPunct="1">
              <a:defRPr/>
            </a:pPr>
            <a:r>
              <a:rPr lang="fr-FR" sz="2800" dirty="0" smtClean="0">
                <a:solidFill>
                  <a:srgbClr val="660033"/>
                </a:solidFill>
              </a:rPr>
              <a:t>-Des anomalies dans l'utilisation du langage verbal et non verbal.</a:t>
            </a:r>
          </a:p>
          <a:p>
            <a:pPr eaLnBrk="1" hangingPunct="1">
              <a:defRPr/>
            </a:pPr>
            <a:r>
              <a:rPr lang="fr-FR" sz="2800" dirty="0" smtClean="0">
                <a:solidFill>
                  <a:srgbClr val="660033"/>
                </a:solidFill>
              </a:rPr>
              <a:t>-Un jeu répétitif dominé par des stéréotypies.</a:t>
            </a:r>
          </a:p>
          <a:p>
            <a:pPr eaLnBrk="1" hangingPunct="1">
              <a:defRPr/>
            </a:pPr>
            <a:r>
              <a:rPr lang="fr-FR" sz="2800" dirty="0" smtClean="0">
                <a:solidFill>
                  <a:srgbClr val="660033"/>
                </a:solidFill>
              </a:rPr>
              <a:t>-Ces symptômes apparaissent tôt avec un ratio de quatre garçons pour  une fille. </a:t>
            </a:r>
          </a:p>
          <a:p>
            <a:pPr eaLnBrk="1" hangingPunct="1">
              <a:defRPr/>
            </a:pPr>
            <a:endParaRPr lang="fr-FR"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r>
              <a:rPr lang="fr-FR" dirty="0" smtClean="0">
                <a:solidFill>
                  <a:schemeClr val="tx2">
                    <a:satMod val="200000"/>
                  </a:schemeClr>
                </a:solidFill>
              </a:rPr>
              <a:t>L</a:t>
            </a:r>
            <a:r>
              <a:rPr lang="fr-LU" dirty="0" smtClean="0">
                <a:solidFill>
                  <a:schemeClr val="tx2">
                    <a:satMod val="200000"/>
                  </a:schemeClr>
                </a:solidFill>
              </a:rPr>
              <a:t>’autisme</a:t>
            </a:r>
            <a:endParaRPr lang="fr-FR" dirty="0">
              <a:solidFill>
                <a:schemeClr val="tx2">
                  <a:satMod val="200000"/>
                </a:schemeClr>
              </a:solidFill>
            </a:endParaRPr>
          </a:p>
        </p:txBody>
      </p:sp>
      <p:sp>
        <p:nvSpPr>
          <p:cNvPr id="11267" name="Espace réservé du contenu 2"/>
          <p:cNvSpPr>
            <a:spLocks noGrp="1"/>
          </p:cNvSpPr>
          <p:nvPr>
            <p:ph idx="1"/>
          </p:nvPr>
        </p:nvSpPr>
        <p:spPr/>
        <p:txBody>
          <a:bodyPr/>
          <a:lstStyle/>
          <a:p>
            <a:pPr eaLnBrk="1" hangingPunct="1">
              <a:defRPr/>
            </a:pPr>
            <a:r>
              <a:rPr lang="fr-FR" sz="3600" dirty="0" smtClean="0">
                <a:solidFill>
                  <a:srgbClr val="660033"/>
                </a:solidFill>
              </a:rPr>
              <a:t>La présente communication essaye de rendre compte de l'augmentation exponentielle du trouble d'une part , d'autre part elle abordera  les nouvelles approches de l'autisme et enfin les pistes thérapeutiques qui semblent se dessiner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eaLnBrk="1" fontAlgn="auto" hangingPunct="1">
              <a:spcAft>
                <a:spcPts val="0"/>
              </a:spcAft>
              <a:defRPr/>
            </a:pPr>
            <a:r>
              <a:rPr lang="fr-FR" b="1" dirty="0">
                <a:solidFill>
                  <a:schemeClr val="tx2">
                    <a:satMod val="200000"/>
                  </a:schemeClr>
                </a:solidFill>
              </a:rPr>
              <a:t>- DES CHIFFRES INQUIETANTS. </a:t>
            </a:r>
            <a:br>
              <a:rPr lang="fr-FR" b="1" dirty="0">
                <a:solidFill>
                  <a:schemeClr val="tx2">
                    <a:satMod val="200000"/>
                  </a:schemeClr>
                </a:solidFill>
              </a:rPr>
            </a:br>
            <a:endParaRPr lang="fr-FR" dirty="0">
              <a:solidFill>
                <a:schemeClr val="tx2">
                  <a:satMod val="200000"/>
                </a:schemeClr>
              </a:solidFill>
            </a:endParaRPr>
          </a:p>
        </p:txBody>
      </p:sp>
      <p:sp>
        <p:nvSpPr>
          <p:cNvPr id="12291" name="Espace réservé du contenu 2"/>
          <p:cNvSpPr>
            <a:spLocks noGrp="1"/>
          </p:cNvSpPr>
          <p:nvPr>
            <p:ph idx="1"/>
          </p:nvPr>
        </p:nvSpPr>
        <p:spPr/>
        <p:txBody>
          <a:bodyPr/>
          <a:lstStyle/>
          <a:p>
            <a:pPr eaLnBrk="1" hangingPunct="1">
              <a:defRPr/>
            </a:pPr>
            <a:r>
              <a:rPr lang="fr-FR" sz="2400" dirty="0" smtClean="0">
                <a:solidFill>
                  <a:srgbClr val="660033"/>
                </a:solidFill>
              </a:rPr>
              <a:t>Les dernières  études menées par les centres fédéraux pour le contrôle et la prévention des maladies rendent compte des faits suivants:</a:t>
            </a:r>
          </a:p>
          <a:p>
            <a:pPr eaLnBrk="1" hangingPunct="1">
              <a:defRPr/>
            </a:pPr>
            <a:r>
              <a:rPr lang="fr-FR" sz="2400" dirty="0" smtClean="0">
                <a:solidFill>
                  <a:srgbClr val="660033"/>
                </a:solidFill>
              </a:rPr>
              <a:t>L'incidence autistique a connu l'évolution suivante.</a:t>
            </a:r>
          </a:p>
          <a:p>
            <a:pPr eaLnBrk="1" hangingPunct="1">
              <a:defRPr/>
            </a:pPr>
            <a:r>
              <a:rPr lang="fr-FR" sz="2400" dirty="0" smtClean="0">
                <a:solidFill>
                  <a:srgbClr val="660033"/>
                </a:solidFill>
              </a:rPr>
              <a:t>1975         1/3000</a:t>
            </a:r>
          </a:p>
          <a:p>
            <a:pPr eaLnBrk="1" hangingPunct="1">
              <a:defRPr/>
            </a:pPr>
            <a:r>
              <a:rPr lang="fr-FR" sz="2400" dirty="0" smtClean="0">
                <a:solidFill>
                  <a:srgbClr val="660033"/>
                </a:solidFill>
              </a:rPr>
              <a:t>2002         1/150</a:t>
            </a:r>
          </a:p>
          <a:p>
            <a:pPr eaLnBrk="1" hangingPunct="1">
              <a:defRPr/>
            </a:pPr>
            <a:r>
              <a:rPr lang="fr-FR" sz="2400" dirty="0" smtClean="0">
                <a:solidFill>
                  <a:srgbClr val="660033"/>
                </a:solidFill>
              </a:rPr>
              <a:t>2012          1/68</a:t>
            </a:r>
          </a:p>
          <a:p>
            <a:pPr eaLnBrk="1" hangingPunct="1">
              <a:defRPr/>
            </a:pPr>
            <a:r>
              <a:rPr lang="fr-FR" sz="2400" dirty="0" smtClean="0">
                <a:solidFill>
                  <a:srgbClr val="660033"/>
                </a:solidFill>
              </a:rPr>
              <a:t>Soit un triplement de la population qui est touchée par le trouble .</a:t>
            </a:r>
          </a:p>
          <a:p>
            <a:pPr eaLnBrk="1" hangingPunct="1">
              <a:defRPr/>
            </a:pPr>
            <a:endParaRPr lang="fr-F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u contenu 2"/>
          <p:cNvSpPr>
            <a:spLocks noGrp="1"/>
          </p:cNvSpPr>
          <p:nvPr>
            <p:ph idx="1"/>
          </p:nvPr>
        </p:nvSpPr>
        <p:spPr>
          <a:xfrm>
            <a:off x="857250" y="785813"/>
            <a:ext cx="7858125" cy="5429250"/>
          </a:xfrm>
        </p:spPr>
        <p:txBody>
          <a:bodyPr/>
          <a:lstStyle/>
          <a:p>
            <a:pPr eaLnBrk="1" hangingPunct="1">
              <a:defRPr/>
            </a:pPr>
            <a:r>
              <a:rPr lang="fr-FR" sz="3600" dirty="0" smtClean="0"/>
              <a:t>AUX  ETATS- UNIS </a:t>
            </a:r>
            <a:r>
              <a:rPr lang="fr-FR" sz="2000" dirty="0" smtClean="0"/>
              <a:t>, </a:t>
            </a:r>
            <a:r>
              <a:rPr lang="fr-FR" sz="2200" dirty="0" smtClean="0">
                <a:solidFill>
                  <a:srgbClr val="660033"/>
                </a:solidFill>
              </a:rPr>
              <a:t>la dernière estimation publiée en 2014 par les centres fédéraux de contrôle et de prévention des maladies fait état d’un enfant autiste sur 68 soit, 1/68, une proportion en hausse de 30% depuis 2012 .  la population d’enfants autistes était de 1/88 sujets , il y’ a deux ans ,les raisons de cette hausse ne sont pas encore connues .</a:t>
            </a:r>
          </a:p>
          <a:p>
            <a:pPr eaLnBrk="1" hangingPunct="1">
              <a:defRPr/>
            </a:pPr>
            <a:r>
              <a:rPr lang="fr-FR" sz="2200" dirty="0" smtClean="0">
                <a:solidFill>
                  <a:srgbClr val="660033"/>
                </a:solidFill>
              </a:rPr>
              <a:t>Le même centre rapporte l’existence d’une disparité dans la répartition géographique et ethnique du trouble , les blancs seraient plus touchés par le trouble par rapport aux noirs et aux hispaniques , la prévalence du trouble est de 1 / 175 en  ALABAMA dans le sud des états unis à 1/45 dans le NEW JERSEY au nord   , pourtant la même méthode statistique a été respecté , les raisons de cette disparité demeurent inconnues .</a:t>
            </a:r>
          </a:p>
          <a:p>
            <a:pPr eaLnBrk="1" hangingPunct="1">
              <a:defRPr/>
            </a:pPr>
            <a:endParaRPr lang="fr-FR"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Espace réservé du contenu 2"/>
          <p:cNvSpPr>
            <a:spLocks noGrp="1"/>
          </p:cNvSpPr>
          <p:nvPr>
            <p:ph idx="1"/>
          </p:nvPr>
        </p:nvSpPr>
        <p:spPr/>
        <p:txBody>
          <a:bodyPr/>
          <a:lstStyle/>
          <a:p>
            <a:pPr eaLnBrk="1" hangingPunct="1">
              <a:defRPr/>
            </a:pPr>
            <a:r>
              <a:rPr lang="fr-FR" sz="2800" dirty="0" smtClean="0">
                <a:solidFill>
                  <a:srgbClr val="660033"/>
                </a:solidFill>
              </a:rPr>
              <a:t>A ce rythme ; nous risquons d'être en face d'une véritable épidémie si des mesures urgentes ne sont pas prises</a:t>
            </a:r>
            <a:r>
              <a:rPr lang="fr-FR" sz="4000" dirty="0" smtClean="0">
                <a:solidFill>
                  <a:srgbClr val="660033"/>
                </a:solidFill>
              </a:rPr>
              <a:t>.</a:t>
            </a:r>
          </a:p>
          <a:p>
            <a:pPr eaLnBrk="1" hangingPunct="1">
              <a:defRPr/>
            </a:pPr>
            <a:endParaRPr lang="fr-FR"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contenu 2"/>
          <p:cNvSpPr>
            <a:spLocks noGrp="1"/>
          </p:cNvSpPr>
          <p:nvPr>
            <p:ph idx="1"/>
          </p:nvPr>
        </p:nvSpPr>
        <p:spPr>
          <a:xfrm>
            <a:off x="428625" y="1285875"/>
            <a:ext cx="8229600" cy="4114800"/>
          </a:xfrm>
        </p:spPr>
        <p:txBody>
          <a:bodyPr/>
          <a:lstStyle/>
          <a:p>
            <a:pPr eaLnBrk="1" hangingPunct="1">
              <a:defRPr/>
            </a:pPr>
            <a:r>
              <a:rPr lang="fr-FR" sz="2800" dirty="0" smtClean="0">
                <a:solidFill>
                  <a:srgbClr val="660033"/>
                </a:solidFill>
              </a:rPr>
              <a:t>Au JAPON une étude  effectuée  à HONG  KONG en 2005  a indiqué un taux d’incidence comparable à celui  observé en AUSTRALIE et en AMERIQUE  du nord  1/68 </a:t>
            </a:r>
          </a:p>
          <a:p>
            <a:pPr eaLnBrk="1" hangingPunct="1">
              <a:defRPr/>
            </a:pPr>
            <a:r>
              <a:rPr lang="fr-FR" sz="2800" dirty="0" smtClean="0">
                <a:solidFill>
                  <a:srgbClr val="660033"/>
                </a:solidFill>
              </a:rPr>
              <a:t>En CHINE; une étude préliminaire suggère que 1/100 de la population  serait touché par le TSA . Tous les pays industrialisés ont connu une évolution similaire du trouble. La COREE du sud ayant la palme ; une étude menée en 2011 a signalé une prévalence de 1/38.</a:t>
            </a:r>
            <a:endParaRPr lang="fr-FR" sz="4000" dirty="0" smtClean="0">
              <a:solidFill>
                <a:srgbClr val="660033"/>
              </a:solidFill>
            </a:endParaRPr>
          </a:p>
          <a:p>
            <a:pPr eaLnBrk="1" hangingPunct="1">
              <a:defRPr/>
            </a:pPr>
            <a:endParaRPr lang="fr-FR"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r>
              <a:rPr lang="fr-LU" dirty="0" smtClean="0">
                <a:solidFill>
                  <a:schemeClr val="tx2">
                    <a:satMod val="200000"/>
                  </a:schemeClr>
                </a:solidFill>
              </a:rPr>
              <a:t>L’autisme en Algérie</a:t>
            </a:r>
            <a:endParaRPr lang="fr-FR" dirty="0">
              <a:solidFill>
                <a:schemeClr val="tx2">
                  <a:satMod val="200000"/>
                </a:schemeClr>
              </a:solidFill>
            </a:endParaRPr>
          </a:p>
        </p:txBody>
      </p:sp>
      <p:sp>
        <p:nvSpPr>
          <p:cNvPr id="16387" name="Espace réservé du contenu 2"/>
          <p:cNvSpPr>
            <a:spLocks noGrp="1"/>
          </p:cNvSpPr>
          <p:nvPr>
            <p:ph idx="1"/>
          </p:nvPr>
        </p:nvSpPr>
        <p:spPr/>
        <p:txBody>
          <a:bodyPr/>
          <a:lstStyle/>
          <a:p>
            <a:pPr eaLnBrk="1" hangingPunct="1">
              <a:defRPr/>
            </a:pPr>
            <a:r>
              <a:rPr lang="fr-FR" sz="2400" dirty="0" smtClean="0">
                <a:solidFill>
                  <a:srgbClr val="660033"/>
                </a:solidFill>
              </a:rPr>
              <a:t>En ALGERIE , il s’agit d’une véritable guerre des chiffres .  Les études statistiques sur la prévalence de l'autisme restent  approximatives.</a:t>
            </a:r>
          </a:p>
          <a:p>
            <a:pPr eaLnBrk="1" hangingPunct="1">
              <a:defRPr/>
            </a:pPr>
            <a:r>
              <a:rPr lang="fr-FR" sz="2400" dirty="0" smtClean="0">
                <a:solidFill>
                  <a:srgbClr val="660033"/>
                </a:solidFill>
              </a:rPr>
              <a:t>Pour le ministère de la solidarité ; il y aurait 37000 autistes  .</a:t>
            </a:r>
          </a:p>
          <a:p>
            <a:pPr eaLnBrk="1" hangingPunct="1">
              <a:defRPr/>
            </a:pPr>
            <a:r>
              <a:rPr lang="fr-FR" sz="2400" dirty="0" smtClean="0">
                <a:solidFill>
                  <a:srgbClr val="660033"/>
                </a:solidFill>
              </a:rPr>
              <a:t>Par contre le PR OULD TALEB tire la sonnette d'alarme il y’aurait selon lui 1 cas sur 150 et par extrapolation  ,il doit y avoir entre 350000 à 400 000 cas , il appelle  à la mise en place urgente d'un plan de santé mentale infanto-juvénile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céan">
  <a:themeElements>
    <a:clrScheme name="Océ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é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Tahoma"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Tahoma" pitchFamily="34" charset="0"/>
            <a:cs typeface="Arial" pitchFamily="34" charset="0"/>
          </a:defRPr>
        </a:defPPr>
      </a:lstStyle>
    </a:lnDef>
  </a:objectDefaults>
  <a:extraClrSchemeLst>
    <a:extraClrScheme>
      <a:clrScheme name="Océ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é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é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é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é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é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é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é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2971</TotalTime>
  <Words>1166</Words>
  <Application>Microsoft Office PowerPoint</Application>
  <PresentationFormat>Affichage à l'écran (4:3)</PresentationFormat>
  <Paragraphs>65</Paragraphs>
  <Slides>25</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25</vt:i4>
      </vt:variant>
    </vt:vector>
  </HeadingPairs>
  <TitlesOfParts>
    <vt:vector size="33" baseType="lpstr">
      <vt:lpstr>Tahoma</vt:lpstr>
      <vt:lpstr>Arial</vt:lpstr>
      <vt:lpstr>Wingdings</vt:lpstr>
      <vt:lpstr>Algerian</vt:lpstr>
      <vt:lpstr>Times New Roman</vt:lpstr>
      <vt:lpstr>Consolas</vt:lpstr>
      <vt:lpstr>Corbel</vt:lpstr>
      <vt:lpstr>Océan</vt:lpstr>
      <vt:lpstr>AUTISME</vt:lpstr>
      <vt:lpstr>L'  AUTISME maladie du corps ou de l esprit    </vt:lpstr>
      <vt:lpstr>Ce trouble constitue une entité pathologique définie par la triade symptomatique suivante:</vt:lpstr>
      <vt:lpstr>L’autisme</vt:lpstr>
      <vt:lpstr>- DES CHIFFRES INQUIETANTS.  </vt:lpstr>
      <vt:lpstr>Diapositive 6</vt:lpstr>
      <vt:lpstr>Diapositive 7</vt:lpstr>
      <vt:lpstr>Diapositive 8</vt:lpstr>
      <vt:lpstr>L’autisme en Algérie</vt:lpstr>
      <vt:lpstr>Diapositive 10</vt:lpstr>
      <vt:lpstr>Diapositive 11</vt:lpstr>
      <vt:lpstr>QU'EST CE QUI EST A L ORIGINE DE CETTE EXPLOSION DU TROUBLE AUTISTIQUE ? S'AGIT -IL D UNE EPIDEMIE OU D UN DIAGNOSTIC PLUS PERFORMANT?  </vt:lpstr>
      <vt:lpstr>PLUSIEURES HYPOTHESES EXPLICATIVES L' HYPOTHESE PSYCHOGENETIQUE. Cette hypothèse constitue le premier essai explicatif soulevé par KANNER d ‘abord et ensuite par tous les son apparition et de tristesse lors de sa disparition .L e manque d’arguments valables a orienté la recherche vers  d’autres pistes. psychiatres er psychologues d’obédience analytique . Pour ces derniers l’ autisme serait dû à une mauvaise relation mère –enfant à laquelle ce dernier réagit par un retrait . Cette hypothèse a été vite abandonnée parceque d’une part, le retrait de l’enfant n’est pas une réaction ; il s’agit plutôt d’une incapacité innée à établir des liens affectifs et sociaux. Outre cela la souffrance dans une relation est conditionnée par son existence au préalable or l’enfant autiste n’a conscience ni de sa propre personne ni de l’existence de sa mère. Cette relation doit passer par une émergence de la conscience de soi et de celle de l’autre, il doit situer sa mère dans son programme des échanges interactifs; la désigner comme partenaire privilégié à travers des indicateurs clefs de l’attachement comme sa poursuite du regard , la propulsion des bras dans sa direction , une manifestation de joie lors de son apparition et de tristesse lors de sa disparition. 'HYPOTHESE GENETIQUE.       </vt:lpstr>
      <vt:lpstr>La recherche s’est orientée  vers cette piste après avoir constaté la fréquence du trouble dans certaines familles, le sexe ratio l’autisme touche trois garçons contre une fille , et enfin la commorbidité  , qui l’association fréquente de l’autisme à d’autres pathologies notamment  le retard mental et l’épilepsie. Là encore la recherche est àl l’état de balbutiement  , elle avance difficilement, néanmoins elle a permis d’identifier certains gènes associés à des troubles apparentés comme le syndrome de RETT ou XFRAGILE , Cette hypothèse est prometteuse  seulement elle ne peut à elle seule expliquer  l’augmentation exponentielle du trouble à moins qu’il y’ai eu entre deux  générations une mutation génétique invraissemblable. L’approche cognitiviste La théorie de l esprit constitue l’une des pistes les plus intéressantes depuis que  les éthologistes ont introduit ce  concept  pour expliquer les capacités du chimpanzé à attribuer des états mentaux à ses congénères et à les rallier  ç ses comportements . Ce domaine  a généré un foisonnement de travaux  en psychopathologie et en neuropsychologie. La théorie de l’esprit permet à l’enfant de prendre conscience de son propre état psychologique et    </vt:lpstr>
      <vt:lpstr>VERS DE NOUVELLES APPROCHES REVOLUTIONNAIRES. </vt:lpstr>
      <vt:lpstr>L HYPOTHESE METABOLIQUE .</vt:lpstr>
      <vt:lpstr>L’HYPOTHESE  BACTERIENNE</vt:lpstr>
      <vt:lpstr>L’HYPOTHESE  TOXIQUE. </vt:lpstr>
      <vt:lpstr>LES PISTES THERAPEUTIQUES. </vt:lpstr>
      <vt:lpstr>  La méthode TEACCH   </vt:lpstr>
      <vt:lpstr>Diapositive 21</vt:lpstr>
      <vt:lpstr>L’APPROCHE –ABA-APPLY BEHAVIOUR ANALYSIS</vt:lpstr>
      <vt:lpstr>L’HORMONOTHERAPIE . L’OCYTOCINE EN SPRAY NASAL . </vt:lpstr>
      <vt:lpstr>Diapositive 24</vt:lpstr>
      <vt:lpstr>merci</vt:lpstr>
    </vt:vector>
  </TitlesOfParts>
  <Company>laboratoire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haciane mohamed</dc:creator>
  <cp:lastModifiedBy>VAIO</cp:lastModifiedBy>
  <cp:revision>244</cp:revision>
  <dcterms:created xsi:type="dcterms:W3CDTF">2010-04-02T00:53:53Z</dcterms:created>
  <dcterms:modified xsi:type="dcterms:W3CDTF">2020-04-06T01:38:43Z</dcterms:modified>
</cp:coreProperties>
</file>