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3" d="100"/>
          <a:sy n="43" d="100"/>
        </p:scale>
        <p:origin x="-39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D28EE0D-DFDD-4915-BC4C-1B2B1F47500B}" type="datetimeFigureOut">
              <a:rPr lang="fr-FR" smtClean="0"/>
              <a:pPr/>
              <a:t>11/04/2020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E3CC8C-E5F4-4440-92A3-95F0BB4E3CA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D28EE0D-DFDD-4915-BC4C-1B2B1F47500B}" type="datetimeFigureOut">
              <a:rPr lang="fr-FR" smtClean="0"/>
              <a:pPr/>
              <a:t>11/04/2020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E3CC8C-E5F4-4440-92A3-95F0BB4E3CA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D28EE0D-DFDD-4915-BC4C-1B2B1F47500B}" type="datetimeFigureOut">
              <a:rPr lang="fr-FR" smtClean="0"/>
              <a:pPr/>
              <a:t>11/04/2020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E3CC8C-E5F4-4440-92A3-95F0BB4E3CA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D28EE0D-DFDD-4915-BC4C-1B2B1F47500B}" type="datetimeFigureOut">
              <a:rPr lang="fr-FR" smtClean="0"/>
              <a:pPr/>
              <a:t>11/04/2020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E3CC8C-E5F4-4440-92A3-95F0BB4E3CA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D28EE0D-DFDD-4915-BC4C-1B2B1F47500B}" type="datetimeFigureOut">
              <a:rPr lang="fr-FR" smtClean="0"/>
              <a:pPr/>
              <a:t>11/04/2020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E3CC8C-E5F4-4440-92A3-95F0BB4E3CA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D28EE0D-DFDD-4915-BC4C-1B2B1F47500B}" type="datetimeFigureOut">
              <a:rPr lang="fr-FR" smtClean="0"/>
              <a:pPr/>
              <a:t>11/04/2020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E3CC8C-E5F4-4440-92A3-95F0BB4E3CA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D28EE0D-DFDD-4915-BC4C-1B2B1F47500B}" type="datetimeFigureOut">
              <a:rPr lang="fr-FR" smtClean="0"/>
              <a:pPr/>
              <a:t>11/04/2020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7E3CC8C-E5F4-4440-92A3-95F0BB4E3CA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D28EE0D-DFDD-4915-BC4C-1B2B1F47500B}" type="datetimeFigureOut">
              <a:rPr lang="fr-FR" smtClean="0"/>
              <a:pPr/>
              <a:t>11/04/2020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7E3CC8C-E5F4-4440-92A3-95F0BB4E3CA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D28EE0D-DFDD-4915-BC4C-1B2B1F47500B}" type="datetimeFigureOut">
              <a:rPr lang="fr-FR" smtClean="0"/>
              <a:pPr/>
              <a:t>11/04/2020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7E3CC8C-E5F4-4440-92A3-95F0BB4E3CA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D28EE0D-DFDD-4915-BC4C-1B2B1F47500B}" type="datetimeFigureOut">
              <a:rPr lang="fr-FR" smtClean="0"/>
              <a:pPr/>
              <a:t>11/04/2020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E3CC8C-E5F4-4440-92A3-95F0BB4E3CA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D28EE0D-DFDD-4915-BC4C-1B2B1F47500B}" type="datetimeFigureOut">
              <a:rPr lang="fr-FR" smtClean="0"/>
              <a:pPr/>
              <a:t>11/04/2020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E3CC8C-E5F4-4440-92A3-95F0BB4E3CA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28EE0D-DFDD-4915-BC4C-1B2B1F47500B}" type="datetimeFigureOut">
              <a:rPr lang="fr-FR" smtClean="0"/>
              <a:pPr/>
              <a:t>11/04/2020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E3CC8C-E5F4-4440-92A3-95F0BB4E3CA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1071546"/>
            <a:ext cx="7786742" cy="2000264"/>
          </a:xfrm>
        </p:spPr>
        <p:txBody>
          <a:bodyPr/>
          <a:lstStyle/>
          <a:p>
            <a:r>
              <a:rPr lang="ar-DZ" b="1" dirty="0" smtClean="0"/>
              <a:t>مقياس: أخلاقيات المهنة </a:t>
            </a:r>
            <a:endParaRPr lang="fr-FR" dirty="0"/>
          </a:p>
        </p:txBody>
      </p:sp>
      <p:sp>
        <p:nvSpPr>
          <p:cNvPr id="3" name="Sous-titre 2"/>
          <p:cNvSpPr>
            <a:spLocks noGrp="1"/>
          </p:cNvSpPr>
          <p:nvPr>
            <p:ph type="subTitle" idx="1"/>
          </p:nvPr>
        </p:nvSpPr>
        <p:spPr>
          <a:xfrm>
            <a:off x="1428728" y="3000372"/>
            <a:ext cx="6343672" cy="2638428"/>
          </a:xfrm>
        </p:spPr>
        <p:txBody>
          <a:bodyPr/>
          <a:lstStyle/>
          <a:p>
            <a:r>
              <a:rPr lang="ar-DZ" dirty="0" err="1" smtClean="0">
                <a:solidFill>
                  <a:srgbClr val="C00000"/>
                </a:solidFill>
              </a:rPr>
              <a:t>ماستر</a:t>
            </a:r>
            <a:r>
              <a:rPr lang="ar-DZ" dirty="0" smtClean="0">
                <a:solidFill>
                  <a:srgbClr val="C00000"/>
                </a:solidFill>
              </a:rPr>
              <a:t> 1 علم النفس </a:t>
            </a:r>
            <a:r>
              <a:rPr lang="ar-DZ" dirty="0" err="1" smtClean="0">
                <a:solidFill>
                  <a:srgbClr val="C00000"/>
                </a:solidFill>
              </a:rPr>
              <a:t>العيادي</a:t>
            </a:r>
            <a:r>
              <a:rPr lang="ar-DZ" dirty="0" smtClean="0">
                <a:solidFill>
                  <a:srgbClr val="C00000"/>
                </a:solidFill>
              </a:rPr>
              <a:t> </a:t>
            </a:r>
          </a:p>
          <a:p>
            <a:r>
              <a:rPr lang="ar-DZ" b="1" dirty="0" smtClean="0">
                <a:solidFill>
                  <a:srgbClr val="C00000"/>
                </a:solidFill>
              </a:rPr>
              <a:t> د. صحراوي عقيلة </a:t>
            </a:r>
            <a:endParaRPr lang="fr-FR" b="1" dirty="0" smtClean="0">
              <a:solidFill>
                <a:srgbClr val="C00000"/>
              </a:solidFill>
            </a:endParaRPr>
          </a:p>
          <a:p>
            <a:endParaRPr lang="ar-DZ" dirty="0" smtClean="0"/>
          </a:p>
          <a:p>
            <a:r>
              <a:rPr lang="ar-DZ" sz="2800" dirty="0" err="1" smtClean="0">
                <a:solidFill>
                  <a:schemeClr val="tx1"/>
                </a:solidFill>
              </a:rPr>
              <a:t>أفريل</a:t>
            </a:r>
            <a:r>
              <a:rPr lang="ar-DZ" sz="2800" dirty="0" smtClean="0">
                <a:solidFill>
                  <a:schemeClr val="tx1"/>
                </a:solidFill>
              </a:rPr>
              <a:t> 2020</a:t>
            </a:r>
          </a:p>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500042"/>
            <a:ext cx="8186766" cy="5626121"/>
          </a:xfrm>
        </p:spPr>
        <p:txBody>
          <a:bodyPr/>
          <a:lstStyle/>
          <a:p>
            <a:pPr algn="r" rtl="1"/>
            <a:r>
              <a:rPr lang="ar-DZ" b="1" dirty="0" smtClean="0"/>
              <a:t>أخلاقيات دولية:</a:t>
            </a:r>
            <a:r>
              <a:rPr lang="fr-FR" b="1" dirty="0" smtClean="0"/>
              <a:t>Ethique internationale </a:t>
            </a:r>
            <a:endParaRPr lang="ar-DZ" b="1" dirty="0" smtClean="0"/>
          </a:p>
          <a:p>
            <a:pPr algn="r" rtl="1">
              <a:buNone/>
            </a:pPr>
            <a:r>
              <a:rPr lang="ar-DZ" dirty="0" smtClean="0"/>
              <a:t>   - على النفساني أن يساند زملائه في الدفاع على أخلاقيات المهنة في أي بلد مهما كان </a:t>
            </a:r>
            <a:endParaRPr lang="fr-FR" dirty="0" smtClean="0"/>
          </a:p>
          <a:p>
            <a:pPr algn="r" rtl="1">
              <a:buNone/>
            </a:pPr>
            <a:endParaRPr lang="ar-DZ" dirty="0" smtClean="0"/>
          </a:p>
          <a:p>
            <a:pPr algn="r" rtl="1">
              <a:buNone/>
            </a:pPr>
            <a:r>
              <a:rPr lang="ar-DZ" dirty="0" smtClean="0"/>
              <a:t>   - </a:t>
            </a:r>
            <a:endParaRPr lang="fr-FR" dirty="0" smtClean="0"/>
          </a:p>
          <a:p>
            <a:pPr algn="r" rtl="1">
              <a:buNone/>
            </a:pPr>
            <a:r>
              <a:rPr lang="ar-DZ" dirty="0" smtClean="0"/>
              <a:t>عليه إدانة استعمال مفاهيم السواء والمرضي لأغراض قمعية في المجال السياسي والاجتماعي في أي بلد مهما كان</a:t>
            </a:r>
            <a:endParaRPr lang="fr-FR" dirty="0" smtClean="0"/>
          </a:p>
          <a:p>
            <a:pPr algn="r" rtl="1">
              <a:buNone/>
            </a:pPr>
            <a:endParaRPr lang="ar-DZ" dirty="0" smtClean="0"/>
          </a:p>
          <a:p>
            <a:pPr algn="r" rtl="1">
              <a:buNone/>
            </a:pPr>
            <a:r>
              <a:rPr lang="ar-DZ" dirty="0" smtClean="0"/>
              <a:t>   - بل عليه إدانة كل ممارسة تتنافى مع القواعد الأخلاقية والآداب المهنية في أي بلد مهما كان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428604"/>
            <a:ext cx="8186766" cy="5697559"/>
          </a:xfrm>
        </p:spPr>
        <p:txBody>
          <a:bodyPr>
            <a:normAutofit fontScale="92500" lnSpcReduction="20000"/>
          </a:bodyPr>
          <a:lstStyle/>
          <a:p>
            <a:pPr lvl="0" algn="r" rtl="1"/>
            <a:r>
              <a:rPr lang="fr-FR" dirty="0" smtClean="0"/>
              <a:t> </a:t>
            </a:r>
            <a:r>
              <a:rPr lang="ar-DZ" b="1" dirty="0" smtClean="0"/>
              <a:t>تطبيق قواعد أخلاقيات  المهنة في الممارسة </a:t>
            </a:r>
            <a:r>
              <a:rPr lang="ar-DZ" b="1" dirty="0" err="1" smtClean="0"/>
              <a:t>العيادية</a:t>
            </a:r>
            <a:r>
              <a:rPr lang="ar-DZ" b="1" dirty="0" smtClean="0"/>
              <a:t> </a:t>
            </a:r>
          </a:p>
          <a:p>
            <a:pPr lvl="0" algn="r" rtl="1">
              <a:buNone/>
            </a:pPr>
            <a:r>
              <a:rPr lang="ar-DZ" dirty="0" smtClean="0"/>
              <a:t>   - إن القواعد العامة يشترك فيها عدة مهنيون في حين البعض الآخر موّجهة للأخصائيين النفسانيين، الذين تتوفر فيهم المؤهلات المذكورة آنفا، مهما كان القطاع الذي يعملون فيه.</a:t>
            </a:r>
          </a:p>
          <a:p>
            <a:pPr lvl="0" algn="r" rtl="1">
              <a:buNone/>
            </a:pPr>
            <a:r>
              <a:rPr lang="ar-DZ" dirty="0" smtClean="0"/>
              <a:t>   - يمارس النفساني مهامه في العديد من المجالات التي لها علاقة بمؤهلاته ( التكوين الأكاديمي بشقيه،الحصول على  شهادة جامعية في التخصص، تطوير خبرته بالممارسة والبحث والتكوين المتواصل والإشرافية </a:t>
            </a:r>
            <a:r>
              <a:rPr lang="fr-FR" sz="2800" dirty="0" smtClean="0"/>
              <a:t>(supervision)</a:t>
            </a:r>
            <a:endParaRPr lang="ar-DZ" sz="2800" dirty="0" smtClean="0"/>
          </a:p>
          <a:p>
            <a:pPr lvl="0" algn="r" rtl="1">
              <a:buNone/>
            </a:pPr>
            <a:r>
              <a:rPr lang="ar-DZ" sz="2800" dirty="0" smtClean="0"/>
              <a:t>   - الالتزام بواجباته المهنية وفق هذه القواعد.</a:t>
            </a:r>
          </a:p>
          <a:p>
            <a:pPr lvl="0" algn="r" rtl="1">
              <a:buNone/>
            </a:pPr>
            <a:r>
              <a:rPr lang="ar-DZ" sz="2800" dirty="0" smtClean="0"/>
              <a:t>   - </a:t>
            </a:r>
            <a:r>
              <a:rPr lang="ar-DZ" dirty="0" smtClean="0"/>
              <a:t>على النفساني المتخصص معرفة حدود قدراته وإمكانياته.</a:t>
            </a:r>
          </a:p>
          <a:p>
            <a:pPr lvl="0" algn="r" rtl="1">
              <a:buNone/>
            </a:pPr>
            <a:r>
              <a:rPr lang="ar-DZ" dirty="0" smtClean="0"/>
              <a:t>  - الحصول على موافقة المفحوص، مع توضيح بنود العقد العلاجي</a:t>
            </a:r>
          </a:p>
          <a:p>
            <a:pPr lvl="0" algn="r" rtl="1">
              <a:buNone/>
            </a:pPr>
            <a:r>
              <a:rPr lang="ar-DZ" dirty="0" smtClean="0"/>
              <a:t>  </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500042"/>
            <a:ext cx="8186766" cy="5626121"/>
          </a:xfrm>
        </p:spPr>
        <p:txBody>
          <a:bodyPr>
            <a:normAutofit fontScale="85000" lnSpcReduction="10000"/>
          </a:bodyPr>
          <a:lstStyle/>
          <a:p>
            <a:pPr lvl="0" algn="r" rtl="1">
              <a:buNone/>
            </a:pPr>
            <a:r>
              <a:rPr lang="ar-DZ" dirty="0" smtClean="0"/>
              <a:t>    - يستطيع النفساني استقبال القُصر</a:t>
            </a:r>
            <a:r>
              <a:rPr lang="fr-FR" dirty="0" smtClean="0"/>
              <a:t>(mineurs)</a:t>
            </a:r>
            <a:r>
              <a:rPr lang="ar-DZ" dirty="0" smtClean="0"/>
              <a:t>أو البالغين المحميين من قبل القانون عند طلبهم العفوي للمساعدة، حيث يأخذ بعين الاعتبار حالتهم، وضعيتهم والأحكام القانونية السارية في حقهم.</a:t>
            </a:r>
          </a:p>
          <a:p>
            <a:pPr lvl="0" algn="r" rtl="1">
              <a:buNone/>
            </a:pPr>
            <a:r>
              <a:rPr lang="ar-DZ" dirty="0" smtClean="0"/>
              <a:t>   - في حين عليه بمطالبة موافقة واضحة من أصحاب الوصاية على مثل هذه الحالات عند طلب التدخل النفسي من قبل هذه الجهة.</a:t>
            </a:r>
          </a:p>
          <a:p>
            <a:pPr lvl="0" algn="r" rtl="1">
              <a:buNone/>
            </a:pPr>
            <a:r>
              <a:rPr lang="ar-DZ" dirty="0" smtClean="0"/>
              <a:t>مثال: هل نرفض طفل معنف أو مراهق منحرف أو مريض معنف من قبل محيطه تحت حجة أن القانون يفرض أن يكون أي تدخل بموافقة الولي أو الوصي؟ </a:t>
            </a:r>
          </a:p>
          <a:p>
            <a:pPr lvl="0" algn="r" rtl="1">
              <a:buNone/>
            </a:pPr>
            <a:r>
              <a:rPr lang="ar-DZ" dirty="0" smtClean="0"/>
              <a:t>  ألا يوجد في هذه الحالة عدم مساعدة فرد في خطر؟ </a:t>
            </a:r>
          </a:p>
          <a:p>
            <a:pPr lvl="0" algn="r" rtl="1">
              <a:buNone/>
            </a:pPr>
            <a:r>
              <a:rPr lang="ar-DZ" dirty="0" smtClean="0"/>
              <a:t>  هل يجب تشجيع النفساني على اتخاذ القرارات دون الرجوع إلى الأشخاص </a:t>
            </a:r>
            <a:r>
              <a:rPr lang="ar-DZ" dirty="0" err="1" smtClean="0"/>
              <a:t>المسؤولين</a:t>
            </a:r>
            <a:r>
              <a:rPr lang="ar-DZ" dirty="0" smtClean="0"/>
              <a:t> على الطفل أو المراهق ؟  </a:t>
            </a:r>
            <a:r>
              <a:rPr lang="ar-DZ" b="1" dirty="0" smtClean="0"/>
              <a:t>حتما لا : </a:t>
            </a:r>
            <a:r>
              <a:rPr lang="ar-DZ" dirty="0" smtClean="0"/>
              <a:t>لكون هناك قوانين وقواعد أخلاقية للمهنة يمتثل إليها المختص </a:t>
            </a:r>
          </a:p>
          <a:p>
            <a:pPr algn="r" rtl="1">
              <a:buNone/>
            </a:pPr>
            <a:r>
              <a:rPr lang="ar-DZ" dirty="0" smtClean="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00042"/>
            <a:ext cx="8258204" cy="5626121"/>
          </a:xfrm>
        </p:spPr>
        <p:txBody>
          <a:bodyPr>
            <a:normAutofit fontScale="92500" lnSpcReduction="10000"/>
          </a:bodyPr>
          <a:lstStyle/>
          <a:p>
            <a:pPr algn="r" rtl="1">
              <a:buNone/>
            </a:pPr>
            <a:r>
              <a:rPr lang="ar-DZ" dirty="0" smtClean="0"/>
              <a:t>  - أن لا يستخدم النفساني منصبه لأغراض شخصية، أو الاستجابة لطرف آخر لتحقيق مصالح محرمة أو غير أخلاقية أو لاستخدام سلطة تعسفية.</a:t>
            </a:r>
          </a:p>
          <a:p>
            <a:pPr algn="r" rtl="1">
              <a:buNone/>
            </a:pPr>
            <a:r>
              <a:rPr lang="ar-DZ" dirty="0" smtClean="0"/>
              <a:t>  - لا مفر من تجنب التجاوزات وسوء استعمال علم النفس والتي تُعد من القواعد القانونية والأخلاقية الأساسية.</a:t>
            </a:r>
          </a:p>
          <a:p>
            <a:pPr algn="r" rtl="1">
              <a:buNone/>
            </a:pPr>
            <a:r>
              <a:rPr lang="ar-DZ" dirty="0" smtClean="0"/>
              <a:t>  - إذ يحمي نفسه بالرجوع إلى المبادئ الأساسية لأخلاقيات المهنة كالموضوعية، الاستقلالية المهنية، النزاهة، الحياد اللطفي كوسيلة ضرورية...</a:t>
            </a:r>
          </a:p>
          <a:p>
            <a:pPr algn="r" rtl="1">
              <a:buNone/>
            </a:pPr>
            <a:r>
              <a:rPr lang="ar-DZ" dirty="0" smtClean="0"/>
              <a:t>  - ضرورة إمضاء الوثائق التي يرسلها إلى جهات أخرى( شهادة، تقرير...) مع تحديد المرسل إليه، كما له الحق في رفض تغيير أو إمضاء شخص آخر غيره للملفات الخاصة به، أو تعطى تقاريره دون مشورته  </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714356"/>
            <a:ext cx="8186766" cy="5411807"/>
          </a:xfrm>
        </p:spPr>
        <p:txBody>
          <a:bodyPr>
            <a:normAutofit fontScale="62500" lnSpcReduction="20000"/>
          </a:bodyPr>
          <a:lstStyle/>
          <a:p>
            <a:pPr algn="r" rtl="1">
              <a:buNone/>
            </a:pPr>
            <a:r>
              <a:rPr lang="ar-DZ" dirty="0" smtClean="0"/>
              <a:t>   </a:t>
            </a:r>
            <a:r>
              <a:rPr lang="ar-DZ" sz="3600" dirty="0" smtClean="0"/>
              <a:t>- يحرص على احترام سرية المراسلات الخاصة بمفحوصه، ويتحمل كامل مسؤولية وثائقه.</a:t>
            </a:r>
          </a:p>
          <a:p>
            <a:pPr algn="r" rtl="1">
              <a:buNone/>
            </a:pPr>
            <a:r>
              <a:rPr lang="ar-DZ" sz="3600" dirty="0" smtClean="0"/>
              <a:t>   - ضرورة توفير أدنى الشروط  المادية في مكان عمله، لتحقيق الراحة النفسية للمفحوص وضمان السرية المهنية قصد نجاح مهمته.</a:t>
            </a:r>
          </a:p>
          <a:p>
            <a:pPr algn="r" rtl="1">
              <a:buNone/>
            </a:pPr>
            <a:endParaRPr lang="ar-DZ" sz="3600" dirty="0" smtClean="0"/>
          </a:p>
          <a:p>
            <a:pPr algn="r" rtl="1">
              <a:buNone/>
            </a:pPr>
            <a:r>
              <a:rPr lang="ar-DZ" sz="3600" dirty="0" smtClean="0"/>
              <a:t>  - عليه احترام شروط توجيه الحالة لزميل آخر عند استحالة مواصلة التكفل </a:t>
            </a:r>
            <a:r>
              <a:rPr lang="ar-DZ" sz="3600" dirty="0" err="1" smtClean="0"/>
              <a:t>بها</a:t>
            </a:r>
            <a:r>
              <a:rPr lang="ar-DZ" sz="3600" dirty="0" smtClean="0"/>
              <a:t> لأسباب موضوعية( مرض، حادث...) وذلك بعد موافقة الأطراف المعنية.المهم عدم التخلي عن </a:t>
            </a:r>
            <a:r>
              <a:rPr lang="ar-DZ" sz="3600" dirty="0" err="1" smtClean="0"/>
              <a:t>مفحوصه</a:t>
            </a:r>
            <a:r>
              <a:rPr lang="ar-DZ" sz="3600" dirty="0" smtClean="0"/>
              <a:t> أو القطع الفجائي لالتزامه اتجاهه.</a:t>
            </a:r>
          </a:p>
          <a:p>
            <a:pPr algn="r" rtl="1">
              <a:buNone/>
            </a:pPr>
            <a:endParaRPr lang="ar-DZ" sz="3600" dirty="0" smtClean="0"/>
          </a:p>
          <a:p>
            <a:pPr algn="r" rtl="1">
              <a:buNone/>
            </a:pPr>
            <a:r>
              <a:rPr lang="ar-DZ" sz="3600" dirty="0" smtClean="0"/>
              <a:t>  - أن لا تُقدم النتائج الكمية للاختبارات المطبقة على المفحوص بشكل مقلق مستخدما مصطلحات علمية لا يمكن استيعابها من قبله أو من قبل أولياء الطفل، خاصة في حالات التوجيه المدرسي أو المهني.  </a:t>
            </a:r>
          </a:p>
          <a:p>
            <a:pPr algn="r" rtl="1">
              <a:buNone/>
            </a:pPr>
            <a:r>
              <a:rPr lang="ar-DZ" sz="3600" dirty="0" smtClean="0"/>
              <a:t>  </a:t>
            </a:r>
          </a:p>
          <a:p>
            <a:pPr algn="r" rtl="1">
              <a:buNone/>
            </a:pPr>
            <a:r>
              <a:rPr lang="ar-DZ" sz="3600" dirty="0" smtClean="0"/>
              <a:t>  - الاستئذان من المفحوص في حالة استثمار نتائج معطيات ملف </a:t>
            </a:r>
            <a:r>
              <a:rPr lang="ar-DZ" sz="3600" dirty="0" err="1" smtClean="0"/>
              <a:t>مفحوصه</a:t>
            </a:r>
            <a:r>
              <a:rPr lang="ar-DZ" sz="3600" dirty="0" smtClean="0"/>
              <a:t> في البحث العلمي ( ملتقى ، عرض حالة مع زملاء المهنة...)</a:t>
            </a:r>
          </a:p>
          <a:p>
            <a:pPr algn="r" rtl="1">
              <a:buNone/>
            </a:pPr>
            <a:r>
              <a:rPr lang="ar-DZ" sz="3600" dirty="0" smtClean="0"/>
              <a:t>   </a:t>
            </a:r>
            <a:endParaRPr lang="fr-FR"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500042"/>
            <a:ext cx="8115328" cy="5626121"/>
          </a:xfrm>
        </p:spPr>
        <p:txBody>
          <a:bodyPr/>
          <a:lstStyle/>
          <a:p>
            <a:pPr algn="r" rtl="1">
              <a:buNone/>
            </a:pPr>
            <a:r>
              <a:rPr lang="ar-DZ" dirty="0" smtClean="0"/>
              <a:t>  - المساندة المعنوية لزملائه، خاصة في الدفاع على قيم هذه القواعد الأخلاقية حتى ولو كانت هناك انتقادات مؤسسة.</a:t>
            </a:r>
          </a:p>
          <a:p>
            <a:pPr algn="r" rtl="1">
              <a:buNone/>
            </a:pPr>
            <a:r>
              <a:rPr lang="ar-DZ" dirty="0" smtClean="0"/>
              <a:t>  - يستند المختص إلى قواعد أخلاقيات المهنة عند نشر علم النفس إلى الجمهور ووسائل الإعلام: عليه التحلي بالوضوح، الصرامة،الكفاءة والموضوعية لمناقشة الإشكال، الحذر...كما لا يستعمل معاناة الآخرين لأهداف إعلامية.</a:t>
            </a:r>
          </a:p>
          <a:p>
            <a:pPr algn="r" rtl="1">
              <a:buNone/>
            </a:pPr>
            <a:r>
              <a:rPr lang="ar-DZ" dirty="0" smtClean="0"/>
              <a:t>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642918"/>
            <a:ext cx="8115328" cy="5483245"/>
          </a:xfrm>
        </p:spPr>
        <p:txBody>
          <a:bodyPr/>
          <a:lstStyle/>
          <a:p>
            <a:pPr lvl="0" algn="r" rtl="1"/>
            <a:r>
              <a:rPr lang="ar-DZ" b="1" dirty="0" smtClean="0"/>
              <a:t>نماذج أخلاقية في الممارسة </a:t>
            </a:r>
            <a:r>
              <a:rPr lang="ar-DZ" b="1" dirty="0" err="1" smtClean="0"/>
              <a:t>العيادية</a:t>
            </a:r>
            <a:r>
              <a:rPr lang="ar-DZ" b="1" dirty="0" smtClean="0"/>
              <a:t> </a:t>
            </a:r>
            <a:endParaRPr lang="fr-FR" dirty="0" smtClean="0"/>
          </a:p>
          <a:p>
            <a:pPr algn="r" rtl="1">
              <a:buNone/>
            </a:pPr>
            <a:r>
              <a:rPr lang="ar-DZ" dirty="0" smtClean="0"/>
              <a:t>(عمل موجه إلى الطلبة للبحث فيه )</a:t>
            </a:r>
          </a:p>
          <a:p>
            <a:pPr algn="r" rtl="1">
              <a:buNone/>
            </a:pPr>
            <a:endParaRPr lang="ar-DZ" dirty="0" smtClean="0"/>
          </a:p>
          <a:p>
            <a:pPr algn="r" rtl="1">
              <a:buNone/>
            </a:pPr>
            <a:r>
              <a:rPr lang="ar-DZ" b="1" dirty="0" smtClean="0"/>
              <a:t>ملاحظة</a:t>
            </a:r>
            <a:r>
              <a:rPr lang="ar-DZ" dirty="0" smtClean="0"/>
              <a:t>: قدمت المراجع قبل العطلة </a:t>
            </a:r>
          </a:p>
          <a:p>
            <a:pPr algn="r" rtl="1">
              <a:buNone/>
            </a:pPr>
            <a:r>
              <a:rPr lang="ar-DZ" dirty="0" smtClean="0"/>
              <a:t>قائمة إضافية ترسل عن طريق الإيمايل إلى ممثل الطلبة لنشرها على صفحة المجموعة </a:t>
            </a:r>
          </a:p>
          <a:p>
            <a:pPr algn="r" rtl="1">
              <a:buNone/>
            </a:pPr>
            <a:endParaRPr lang="ar-DZ" dirty="0" smtClean="0"/>
          </a:p>
          <a:p>
            <a:pPr algn="r" rtl="1">
              <a:buNone/>
            </a:pPr>
            <a:r>
              <a:rPr lang="ar-DZ" dirty="0" smtClean="0"/>
              <a:t>                                        </a:t>
            </a:r>
            <a:r>
              <a:rPr lang="ar-DZ" smtClean="0"/>
              <a:t>بالتوفيق للجميع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571480"/>
            <a:ext cx="8186766" cy="5554683"/>
          </a:xfrm>
        </p:spPr>
        <p:txBody>
          <a:bodyPr>
            <a:normAutofit lnSpcReduction="10000"/>
          </a:bodyPr>
          <a:lstStyle/>
          <a:p>
            <a:pPr algn="r" rtl="1"/>
            <a:r>
              <a:rPr lang="ar-DZ" dirty="0" smtClean="0"/>
              <a:t>نبذة تاريخية:</a:t>
            </a:r>
          </a:p>
          <a:p>
            <a:pPr algn="r" rtl="1">
              <a:buFontTx/>
              <a:buChar char="-"/>
            </a:pPr>
            <a:r>
              <a:rPr lang="ar-DZ" sz="2600" dirty="0" smtClean="0"/>
              <a:t>معظم قوانين أخلاقيات مهنة النفسانيين في أنحاء العالم، سُنت في نهاية الحرب العالمية 2، تزامنا مع بداية توسع هذه المهنة وتبني الجمعية العامة للأمم المتحدة لحقوق الإنسان كاحترامه وتحقيق كرامته (1948).</a:t>
            </a:r>
          </a:p>
          <a:p>
            <a:pPr algn="r" rtl="1">
              <a:buFontTx/>
              <a:buChar char="-"/>
            </a:pPr>
            <a:r>
              <a:rPr lang="ar-DZ" sz="2600" dirty="0" smtClean="0"/>
              <a:t>أصدرت الجمعية المهنية للأخصائيين النفسانيين كتيب تحت عنوان أخلاقيات المهنة سنة 1958</a:t>
            </a:r>
            <a:r>
              <a:rPr lang="ar-DZ" sz="2800" dirty="0" smtClean="0"/>
              <a:t>، </a:t>
            </a:r>
            <a:r>
              <a:rPr lang="ar-DZ" sz="2600" dirty="0" smtClean="0"/>
              <a:t>حيث أهم ما جاء في مقالها: “ إن الأخصائي النفساني ملزم أثناء أداء مهنته بأن يمتنع عن كل سلوك أو كلام يمس بكرامة الإنسان، مع تحسين راحته وتكيفه“ </a:t>
            </a:r>
          </a:p>
          <a:p>
            <a:pPr algn="r" rtl="1">
              <a:buFontTx/>
              <a:buChar char="-"/>
            </a:pPr>
            <a:r>
              <a:rPr lang="ar-DZ" sz="2600" dirty="0" smtClean="0"/>
              <a:t>كان تأسيس القانون الأول لهذه الجمعية سنة 1961،والذي يحتوي على 6 مبادئ تخص العلاقات المهنية للنفساني، غير أنه لم يُمثل إجماعا </a:t>
            </a:r>
            <a:r>
              <a:rPr lang="ar-DZ" sz="2600" dirty="0" err="1" smtClean="0"/>
              <a:t>أنذاك</a:t>
            </a:r>
            <a:r>
              <a:rPr lang="ar-DZ" sz="2600" dirty="0" smtClean="0"/>
              <a:t> </a:t>
            </a:r>
          </a:p>
          <a:p>
            <a:pPr algn="r" rtl="1">
              <a:buFontTx/>
              <a:buChar char="-"/>
            </a:pPr>
            <a:r>
              <a:rPr lang="ar-DZ" sz="2600" dirty="0" smtClean="0"/>
              <a:t>في سنة 1987 اقترحت الجمعية الوطنية الفرنسية لتنظيمات الأخصائيين النفسانيين </a:t>
            </a:r>
            <a:r>
              <a:rPr lang="fr-FR" sz="2600" dirty="0" smtClean="0"/>
              <a:t>(ANOP)</a:t>
            </a:r>
            <a:r>
              <a:rPr lang="ar-DZ" sz="2600" dirty="0" smtClean="0"/>
              <a:t>قانونا جديدا من 30 مادة، حيث تم إدراج السرية  المهنية، إشراك المهنيين في تكوين الطلبة المتربصين...انتخب هذا القانون دون تطبيقه أبدا.    </a:t>
            </a:r>
          </a:p>
          <a:p>
            <a:pPr algn="r" rtl="1">
              <a:buNone/>
            </a:pPr>
            <a:endParaRPr lang="ar-DZ" sz="2800" dirty="0" smtClean="0"/>
          </a:p>
          <a:p>
            <a:pPr algn="r" rtl="1">
              <a:buFontTx/>
              <a:buChar char="-"/>
            </a:pPr>
            <a:endParaRPr lang="ar-DZ" sz="2800" dirty="0" smtClean="0"/>
          </a:p>
          <a:p>
            <a:pPr algn="r" rtl="1">
              <a:buFontTx/>
              <a:buChar char="-"/>
            </a:pPr>
            <a:endParaRPr lang="ar-DZ" sz="2800" dirty="0" smtClean="0"/>
          </a:p>
          <a:p>
            <a:pPr algn="r" rtl="1">
              <a:buFontTx/>
              <a:buChar char="-"/>
            </a:pPr>
            <a:endParaRPr lang="ar-DZ" sz="2800" dirty="0" smtClean="0"/>
          </a:p>
          <a:p>
            <a:pPr algn="r" rtl="1">
              <a:buFontTx/>
              <a:buChar char="-"/>
            </a:pPr>
            <a:endParaRPr lang="ar-DZ" sz="2800" dirty="0" smtClean="0"/>
          </a:p>
          <a:p>
            <a:pPr algn="r" rtl="1">
              <a:buFontTx/>
              <a:buChar char="-"/>
            </a:pPr>
            <a:endParaRPr lang="ar-DZ" sz="2800" dirty="0" smtClean="0"/>
          </a:p>
          <a:p>
            <a:pPr algn="r" rtl="1">
              <a:buNone/>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428604"/>
            <a:ext cx="8186766" cy="5697559"/>
          </a:xfrm>
        </p:spPr>
        <p:txBody>
          <a:bodyPr>
            <a:normAutofit fontScale="92500" lnSpcReduction="20000"/>
          </a:bodyPr>
          <a:lstStyle/>
          <a:p>
            <a:pPr algn="r" rtl="1">
              <a:buFontTx/>
              <a:buChar char="-"/>
            </a:pPr>
            <a:r>
              <a:rPr lang="ar-DZ" dirty="0" err="1" smtClean="0"/>
              <a:t>نادى</a:t>
            </a:r>
            <a:r>
              <a:rPr lang="ar-DZ" dirty="0" smtClean="0"/>
              <a:t> مختلف الشركاء بوضع قانون واحد لكل الأخصائيين النفسانيين مهما كان مجال نشاطهم المهني </a:t>
            </a:r>
          </a:p>
          <a:p>
            <a:pPr algn="r" rtl="1">
              <a:buFontTx/>
              <a:buChar char="-"/>
            </a:pPr>
            <a:r>
              <a:rPr lang="ar-DZ" dirty="0" smtClean="0"/>
              <a:t>تم تبني هذا القانون في </a:t>
            </a:r>
            <a:r>
              <a:rPr lang="ar-DZ" sz="2400" dirty="0" smtClean="0"/>
              <a:t>1996</a:t>
            </a:r>
            <a:r>
              <a:rPr lang="ar-DZ" sz="2800" dirty="0" smtClean="0"/>
              <a:t> من قبل ثلاثة كبريات جمعيات علم النفس، كما اعترفت به سريعا أكثر من </a:t>
            </a:r>
            <a:r>
              <a:rPr lang="ar-DZ" sz="2400" dirty="0" smtClean="0"/>
              <a:t>20</a:t>
            </a:r>
            <a:r>
              <a:rPr lang="ar-DZ" sz="2800" dirty="0" smtClean="0"/>
              <a:t> نقابة علم النفس </a:t>
            </a:r>
          </a:p>
          <a:p>
            <a:pPr algn="r" rtl="1">
              <a:buFontTx/>
              <a:buChar char="-"/>
            </a:pPr>
            <a:r>
              <a:rPr lang="ar-DZ" sz="2800" dirty="0" smtClean="0"/>
              <a:t>هذا الاختلاف بين الجمعيات والنقابات السيكولوجية أدى إلى التأخر في تأسيس الفيدرالية الفرنسية للنفسانيين إلى غاية </a:t>
            </a:r>
            <a:r>
              <a:rPr lang="ar-DZ" sz="2400" dirty="0" smtClean="0"/>
              <a:t>2003</a:t>
            </a:r>
            <a:r>
              <a:rPr lang="ar-DZ" sz="2800" dirty="0" smtClean="0"/>
              <a:t>.</a:t>
            </a:r>
          </a:p>
          <a:p>
            <a:pPr algn="r" rtl="1">
              <a:buFontTx/>
              <a:buChar char="-"/>
            </a:pPr>
            <a:r>
              <a:rPr lang="ar-DZ" sz="2800" dirty="0" smtClean="0"/>
              <a:t>ظهرت قوانين أخلاقيات المهنة الأجنبية الأخرى كالآتي:                  ألمانيا ( 1986)، بلجيكا ( 1981)، </a:t>
            </a:r>
            <a:r>
              <a:rPr lang="ar-DZ" sz="2800" dirty="0" err="1" smtClean="0"/>
              <a:t>فيينا</a:t>
            </a:r>
            <a:r>
              <a:rPr lang="ar-DZ" sz="2800" dirty="0" smtClean="0"/>
              <a:t> (1993)، كندا (1991)، الولايات المتحدة ( 1992)، اسبانيا(1993)، بريطانيا (1993)... </a:t>
            </a:r>
          </a:p>
          <a:p>
            <a:pPr algn="r" rtl="1">
              <a:buNone/>
            </a:pPr>
            <a:r>
              <a:rPr lang="fr-FR" sz="2800" dirty="0" smtClean="0"/>
              <a:t> - </a:t>
            </a:r>
            <a:r>
              <a:rPr lang="ar-DZ" sz="2800" dirty="0" smtClean="0"/>
              <a:t> اجتهد النفسانيون الجزائريون التابعون لقطاع الصحة منذ سنوات مضت في </a:t>
            </a:r>
            <a:r>
              <a:rPr lang="ar-DZ" sz="2800" dirty="0" err="1" smtClean="0"/>
              <a:t>تاسيس</a:t>
            </a:r>
            <a:r>
              <a:rPr lang="ar-DZ" sz="2800" dirty="0" smtClean="0"/>
              <a:t> ميثاق أخلاقيات المهنة</a:t>
            </a:r>
            <a:r>
              <a:rPr lang="ar-DZ" sz="2800" u="sng" dirty="0" smtClean="0"/>
              <a:t>، </a:t>
            </a:r>
            <a:r>
              <a:rPr lang="ar-DZ" sz="2800" dirty="0" smtClean="0"/>
              <a:t>ثم انضمت إليهم نقابات لقطاع التضامن ، دون قبول اعتماده من الجهة الوصية، إذ يرجعون إلى القوانين العربية والدولية </a:t>
            </a:r>
          </a:p>
          <a:p>
            <a:pPr algn="r" rtl="1">
              <a:buNone/>
            </a:pPr>
            <a:r>
              <a:rPr lang="ar-DZ" sz="2800" dirty="0" smtClean="0"/>
              <a:t> - كما دونت الجمعية الجزائرية للبحث في علم النفس </a:t>
            </a:r>
            <a:r>
              <a:rPr lang="fr-FR" sz="2800" dirty="0" smtClean="0"/>
              <a:t>SARP)</a:t>
            </a:r>
            <a:r>
              <a:rPr lang="ar-DZ" sz="2800" dirty="0" smtClean="0"/>
              <a:t>) في اجتماع لمجلس إدارتها سنة 2004 قانون أخلاقيات المهنة. </a:t>
            </a:r>
          </a:p>
          <a:p>
            <a:pPr algn="r" rtl="1">
              <a:buFontTx/>
              <a:buChar char="-"/>
            </a:pPr>
            <a:endParaRPr lang="ar-DZ" dirty="0" smtClean="0"/>
          </a:p>
          <a:p>
            <a:pPr algn="r" rtl="1">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714356"/>
            <a:ext cx="8258204" cy="5411807"/>
          </a:xfrm>
        </p:spPr>
        <p:txBody>
          <a:bodyPr/>
          <a:lstStyle/>
          <a:p>
            <a:pPr lvl="0" algn="r" rtl="1"/>
            <a:r>
              <a:rPr lang="ar-DZ" b="1" dirty="0" smtClean="0"/>
              <a:t>تعريف مفهوم أخلاقيات المهنة </a:t>
            </a:r>
            <a:endParaRPr lang="fr-FR" dirty="0" smtClean="0"/>
          </a:p>
          <a:p>
            <a:pPr algn="r" rtl="1">
              <a:buNone/>
            </a:pPr>
            <a:r>
              <a:rPr lang="ar-DZ" dirty="0" smtClean="0"/>
              <a:t>هي مجموعة من القواعد والآداب السلوكية والأخلاقية التي يجب أن تصاحب الشخص المحترف في مهنته تجاه عمله، وتجاه المجتمع ككل، وتجاه نفسه.</a:t>
            </a:r>
          </a:p>
          <a:p>
            <a:pPr algn="r" rtl="1">
              <a:buNone/>
            </a:pPr>
            <a:r>
              <a:rPr lang="ar-DZ" dirty="0" smtClean="0"/>
              <a:t>فهي مجموع القواعد والواجبات المنظمة لمهنة ما.</a:t>
            </a:r>
          </a:p>
          <a:p>
            <a:pPr algn="r" rtl="1"/>
            <a:r>
              <a:rPr lang="ar-DZ" dirty="0" smtClean="0"/>
              <a:t>إن قانون أخلاقيات مهنة النفساني يوضح القيم التي يرجع إليها الأخصائي، وكذا القواعد التي تنتج عنها والسارية على كل نفساني مهما كان اختصاصه أو ميدان نشاطه.</a:t>
            </a:r>
          </a:p>
          <a:p>
            <a:pPr algn="r" rtl="1"/>
            <a:r>
              <a:rPr lang="ar-DZ" dirty="0" smtClean="0"/>
              <a:t> كل أخصائي نفساني يخضع للتشريعات الوطنية، الأوروبية والدولية.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357166"/>
            <a:ext cx="8186766" cy="5983287"/>
          </a:xfrm>
        </p:spPr>
        <p:txBody>
          <a:bodyPr>
            <a:normAutofit/>
          </a:bodyPr>
          <a:lstStyle/>
          <a:p>
            <a:pPr algn="r" rtl="1">
              <a:buNone/>
            </a:pPr>
            <a:r>
              <a:rPr lang="ar-DZ" dirty="0" smtClean="0"/>
              <a:t>-إن أخلاقيات المهنة هي فئة فرعية من منظومة الأخلاق  العامة</a:t>
            </a:r>
          </a:p>
          <a:p>
            <a:pPr algn="r" rtl="1">
              <a:buNone/>
            </a:pPr>
            <a:r>
              <a:rPr lang="ar-DZ" dirty="0" smtClean="0"/>
              <a:t>- مصادر الأخلاق المهنية:</a:t>
            </a:r>
          </a:p>
          <a:p>
            <a:pPr algn="r" rtl="1">
              <a:buNone/>
            </a:pPr>
            <a:r>
              <a:rPr lang="ar-DZ" dirty="0" smtClean="0"/>
              <a:t>تنحصر هذه المصادر في ثلاث منظومات رئيسية:</a:t>
            </a:r>
          </a:p>
          <a:p>
            <a:pPr algn="r" rtl="1">
              <a:buFont typeface="Wingdings" pitchFamily="2" charset="2"/>
              <a:buChar char="ü"/>
            </a:pPr>
            <a:r>
              <a:rPr lang="ar-DZ" dirty="0" smtClean="0"/>
              <a:t>منظومة القيم الخاصة بالفرد طبقاً لتربيته وأخلاقه وتكوينه </a:t>
            </a:r>
          </a:p>
          <a:p>
            <a:pPr algn="r" rtl="1">
              <a:buFont typeface="Wingdings" pitchFamily="2" charset="2"/>
              <a:buChar char="ü"/>
            </a:pPr>
            <a:r>
              <a:rPr lang="ar-DZ" dirty="0" smtClean="0"/>
              <a:t>منظومة القيم السائدة في المجتمع بصفة عامة</a:t>
            </a:r>
          </a:p>
          <a:p>
            <a:pPr algn="r" rtl="1">
              <a:buFont typeface="Wingdings" pitchFamily="2" charset="2"/>
              <a:buChar char="ü"/>
            </a:pPr>
            <a:r>
              <a:rPr lang="ar-DZ" dirty="0" smtClean="0"/>
              <a:t>لوائح آداب وقواعد المهنة التي تصدرها النقابات والتنظيمات المهنية، عند قيام المهنيين بالتزاماتهم تجاه الأطراف المختلفة(المفحوصون، الزملاء، </a:t>
            </a:r>
            <a:r>
              <a:rPr lang="ar-DZ" dirty="0" err="1" smtClean="0"/>
              <a:t>المسؤولون</a:t>
            </a:r>
            <a:r>
              <a:rPr lang="ar-DZ" dirty="0" smtClean="0"/>
              <a:t>، المجتمع، المهنة)</a:t>
            </a:r>
          </a:p>
          <a:p>
            <a:pPr algn="r" rtl="1">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571480"/>
            <a:ext cx="8186766" cy="5554683"/>
          </a:xfrm>
        </p:spPr>
        <p:txBody>
          <a:bodyPr>
            <a:normAutofit fontScale="70000" lnSpcReduction="20000"/>
          </a:bodyPr>
          <a:lstStyle/>
          <a:p>
            <a:pPr lvl="0" algn="r" rtl="1"/>
            <a:r>
              <a:rPr lang="ar-DZ" b="1" dirty="0" smtClean="0"/>
              <a:t>قواعد أخلاقيات المهنة</a:t>
            </a:r>
            <a:endParaRPr lang="fr-FR" dirty="0" smtClean="0"/>
          </a:p>
          <a:p>
            <a:pPr algn="r" rtl="1">
              <a:buNone/>
            </a:pPr>
            <a:r>
              <a:rPr lang="ar-DZ" b="1" dirty="0" smtClean="0"/>
              <a:t>ملاحظة هامة:</a:t>
            </a:r>
          </a:p>
          <a:p>
            <a:pPr algn="r" rtl="1">
              <a:buNone/>
            </a:pPr>
            <a:r>
              <a:rPr lang="ar-DZ" sz="3800" dirty="0" smtClean="0"/>
              <a:t>      ‐ يستلزم على كل نفساني تطبيق قواعد أخلاقيات المهنة كخط مسار عمله وعلى كل من يشرف على تكوينهم ( كالطالب المتربص مثلا)</a:t>
            </a:r>
          </a:p>
          <a:p>
            <a:pPr algn="r" rtl="1">
              <a:buNone/>
            </a:pPr>
            <a:r>
              <a:rPr lang="ar-DZ" sz="3800" dirty="0" smtClean="0"/>
              <a:t>      ‐ من واجب النفساني المساهمة في نشر قواعد مهنته، ومساعدة  الأخصائيين المستقبليين على استيعابها وتعلمها.</a:t>
            </a:r>
          </a:p>
          <a:p>
            <a:pPr algn="r" rtl="1"/>
            <a:r>
              <a:rPr lang="ar-DZ" sz="3800" b="1" dirty="0" smtClean="0"/>
              <a:t>مبادئ أساسية  </a:t>
            </a:r>
            <a:r>
              <a:rPr lang="fr-FR" sz="3800" b="1" dirty="0" smtClean="0"/>
              <a:t>Principes Fondamentaux:</a:t>
            </a:r>
            <a:r>
              <a:rPr lang="fr-FR" sz="3800" dirty="0" smtClean="0"/>
              <a:t> </a:t>
            </a:r>
            <a:endParaRPr lang="ar-DZ" sz="3800" dirty="0" smtClean="0"/>
          </a:p>
          <a:p>
            <a:pPr algn="r" rtl="1">
              <a:buNone/>
            </a:pPr>
            <a:endParaRPr lang="ar-DZ" sz="3800" dirty="0" smtClean="0"/>
          </a:p>
          <a:p>
            <a:pPr algn="r" rtl="1">
              <a:buNone/>
            </a:pPr>
            <a:r>
              <a:rPr lang="ar-DZ" sz="3800" dirty="0" smtClean="0"/>
              <a:t>  أ- </a:t>
            </a:r>
            <a:r>
              <a:rPr lang="ar-DZ" sz="3800" b="1" dirty="0" smtClean="0"/>
              <a:t>احترام حقوق الإنسان، </a:t>
            </a:r>
            <a:r>
              <a:rPr lang="ar-DZ" sz="3800" dirty="0" smtClean="0"/>
              <a:t>خاصة كرامته، حريته وحمايته حيث يكون لكل فرد القدرة والحرية في التوجه المستقل إلى النفساني الذي يسعى إلى فهم وتحليل إشكالية المفحوص دون الأحكام المسبقة، واضعا القواعد الأخلاقية فوق كل اعتبار </a:t>
            </a:r>
          </a:p>
          <a:p>
            <a:pPr algn="r" rtl="1">
              <a:buNone/>
            </a:pPr>
            <a:r>
              <a:rPr lang="ar-DZ" sz="3800" dirty="0" smtClean="0"/>
              <a:t>ب - </a:t>
            </a:r>
            <a:r>
              <a:rPr lang="ar-DZ" sz="3800" b="1" dirty="0" smtClean="0"/>
              <a:t>الموضوعية</a:t>
            </a:r>
            <a:r>
              <a:rPr lang="ar-DZ" sz="3800" dirty="0" smtClean="0"/>
              <a:t> </a:t>
            </a:r>
            <a:r>
              <a:rPr lang="ar-DZ" sz="3800" b="1" dirty="0" smtClean="0"/>
              <a:t>والدقة</a:t>
            </a:r>
            <a:r>
              <a:rPr lang="ar-DZ" sz="3800" dirty="0" smtClean="0"/>
              <a:t> </a:t>
            </a:r>
            <a:r>
              <a:rPr lang="fr-FR" sz="3800" dirty="0" smtClean="0">
                <a:cs typeface="+mj-cs"/>
              </a:rPr>
              <a:t>( objectivité et rigueur)</a:t>
            </a:r>
            <a:r>
              <a:rPr lang="ar-DZ" sz="3800" dirty="0" smtClean="0"/>
              <a:t>ضرورة  التمييز بين ما هو سوي وما هو مرضي معتمدا على التبرير العلمي، مع احترام الهدف المسطر بشكل منهجي . </a:t>
            </a:r>
          </a:p>
          <a:p>
            <a:pPr algn="r" rtl="1">
              <a:buNone/>
            </a:pPr>
            <a:endParaRPr lang="ar-DZ" sz="3800" dirty="0" smtClean="0"/>
          </a:p>
          <a:p>
            <a:pPr algn="r" rtl="1">
              <a:buNone/>
            </a:pPr>
            <a:endParaRPr lang="ar-DZ" sz="3800" dirty="0" smtClean="0"/>
          </a:p>
          <a:p>
            <a:pPr algn="r" rtl="1">
              <a:buNone/>
            </a:pPr>
            <a:endParaRPr lang="ar-DZ"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500042"/>
            <a:ext cx="8329642" cy="5626121"/>
          </a:xfrm>
        </p:spPr>
        <p:txBody>
          <a:bodyPr>
            <a:normAutofit fontScale="47500" lnSpcReduction="20000"/>
          </a:bodyPr>
          <a:lstStyle/>
          <a:p>
            <a:pPr algn="r" rtl="1">
              <a:buNone/>
            </a:pPr>
            <a:r>
              <a:rPr lang="ar-DZ" sz="4600" dirty="0" smtClean="0"/>
              <a:t>ج -  التحلي </a:t>
            </a:r>
            <a:r>
              <a:rPr lang="ar-DZ" sz="4600" b="1" dirty="0" smtClean="0"/>
              <a:t>بروح المسؤولية </a:t>
            </a:r>
            <a:r>
              <a:rPr lang="ar-DZ" sz="4600" dirty="0" smtClean="0"/>
              <a:t>في مهنته، بما فيها مرحلة تطبيق المناهج </a:t>
            </a:r>
            <a:r>
              <a:rPr lang="ar-DZ" sz="4600" dirty="0" err="1" smtClean="0"/>
              <a:t>و</a:t>
            </a:r>
            <a:r>
              <a:rPr lang="ar-DZ" sz="4600" dirty="0" smtClean="0"/>
              <a:t> الأدوات المناسبة والتي لا تتعارض  مع القواعد الأخلاقية، </a:t>
            </a:r>
          </a:p>
          <a:p>
            <a:pPr algn="r" rtl="1">
              <a:buNone/>
            </a:pPr>
            <a:r>
              <a:rPr lang="ar-DZ" sz="4600" dirty="0" smtClean="0"/>
              <a:t>والاهتمام </a:t>
            </a:r>
            <a:r>
              <a:rPr lang="ar-DZ" sz="5000" dirty="0" smtClean="0"/>
              <a:t>بنشر</a:t>
            </a:r>
            <a:r>
              <a:rPr lang="ar-DZ" sz="4600" dirty="0" smtClean="0"/>
              <a:t> المعرفة السيكولوجية والنشاط البحثي، شريطة أن يتما باحترام القواعد الأخلاقية للمهنة</a:t>
            </a:r>
          </a:p>
          <a:p>
            <a:pPr algn="r" rtl="1">
              <a:buNone/>
            </a:pPr>
            <a:endParaRPr lang="ar-DZ" sz="4600" dirty="0" smtClean="0"/>
          </a:p>
          <a:p>
            <a:pPr algn="r" rtl="1">
              <a:buNone/>
            </a:pPr>
            <a:r>
              <a:rPr lang="ar-DZ" sz="4600" dirty="0" smtClean="0"/>
              <a:t>د- تطبيق </a:t>
            </a:r>
            <a:r>
              <a:rPr lang="ar-DZ" sz="4600" b="1" dirty="0" smtClean="0"/>
              <a:t>السرية المهنية </a:t>
            </a:r>
            <a:r>
              <a:rPr lang="ar-DZ" sz="4600" dirty="0" smtClean="0"/>
              <a:t>المرتبطة بحياة </a:t>
            </a:r>
            <a:r>
              <a:rPr lang="ar-DZ" sz="4600" dirty="0" err="1" smtClean="0"/>
              <a:t>مفحوصي</a:t>
            </a:r>
            <a:r>
              <a:rPr lang="ar-DZ" sz="4600" dirty="0" smtClean="0"/>
              <a:t> النفساني، زملائه أو </a:t>
            </a:r>
            <a:r>
              <a:rPr lang="ar-DZ" sz="4600" dirty="0" err="1" smtClean="0"/>
              <a:t>مسؤوله</a:t>
            </a:r>
            <a:r>
              <a:rPr lang="ar-DZ" sz="4600" dirty="0" smtClean="0"/>
              <a:t> أو أي شخص آخر إلاّ ما يسمح به القانون، سواء ما كان منه لفظيا أو مكتوبا، مما يتوجب على المختص الحفاظ على هوية المفحوصين عند تدوين مجريات حصص الفحص النفسي، كما عليه تقدير أيّ المعطيات الشخصية للمفحوص التي يمكنه تقديمها لجهة أخرى ( في إطار القانون) متجنبا إيذاء سلامته الجسمية والنفسية</a:t>
            </a:r>
            <a:r>
              <a:rPr lang="fr-FR" sz="4600" dirty="0" smtClean="0">
                <a:latin typeface="Times New Roman" pitchFamily="18" charset="0"/>
              </a:rPr>
              <a:t>(à éviter l’intégrité physique et psychique du patient) </a:t>
            </a:r>
            <a:r>
              <a:rPr lang="ar-DZ" sz="4600" dirty="0" smtClean="0"/>
              <a:t>،</a:t>
            </a:r>
            <a:endParaRPr lang="fr-FR" sz="4600" dirty="0" smtClean="0"/>
          </a:p>
          <a:p>
            <a:pPr algn="r" rtl="1">
              <a:buNone/>
            </a:pPr>
            <a:r>
              <a:rPr lang="ar-DZ" sz="4600" dirty="0" smtClean="0"/>
              <a:t> وفي حالة وضعية مستعصية يمكنه استشارة زملائه الأكثر خبرة وتجربة في نفس المجال.</a:t>
            </a:r>
            <a:endParaRPr lang="fr-FR" sz="4600" dirty="0" smtClean="0"/>
          </a:p>
          <a:p>
            <a:pPr algn="r" rtl="1">
              <a:buNone/>
            </a:pPr>
            <a:endParaRPr lang="ar-DZ" sz="4600" dirty="0" smtClean="0"/>
          </a:p>
          <a:p>
            <a:pPr algn="r" rtl="1">
              <a:buNone/>
            </a:pPr>
            <a:r>
              <a:rPr lang="ar-DZ" sz="4600" dirty="0" smtClean="0"/>
              <a:t>ذ- </a:t>
            </a:r>
            <a:r>
              <a:rPr lang="ar-DZ" sz="4600" b="1" dirty="0" smtClean="0"/>
              <a:t>الاستقلالية المهنية</a:t>
            </a:r>
            <a:r>
              <a:rPr lang="ar-DZ" sz="4600" dirty="0" smtClean="0"/>
              <a:t>:  لا يتدخل أي شخص غير مختص في مهام النفساني بما فيها اختيار مناهج وأدوات عمله ، وأن يرفض ظروف العمل  المنافية  لاستقلاليته المهنية والتي قد تتعارض مع القواعد الأخلاقية  لعمله</a:t>
            </a:r>
          </a:p>
          <a:p>
            <a:pPr algn="r" rtl="1">
              <a:buNone/>
            </a:pPr>
            <a:r>
              <a:rPr lang="fr-FR" sz="4600" dirty="0" smtClean="0"/>
              <a:t>  </a:t>
            </a:r>
            <a:r>
              <a:rPr lang="ar-DZ" sz="4600" dirty="0" smtClean="0"/>
              <a:t>من جهة أخرى عليه التأكد من أن ممارسته الميدانية تتطابق مع المعرفة العلمية الجارية</a:t>
            </a:r>
            <a:r>
              <a:rPr lang="fr-FR" sz="4600" dirty="0" smtClean="0"/>
              <a:t> </a:t>
            </a:r>
            <a:r>
              <a:rPr lang="ar-DZ" sz="4600" dirty="0" smtClean="0"/>
              <a:t>    </a:t>
            </a:r>
          </a:p>
          <a:p>
            <a:pPr algn="r" rtl="1">
              <a:buNone/>
            </a:pPr>
            <a:r>
              <a:rPr lang="ar-DZ" sz="4200" dirty="0" smtClean="0"/>
              <a:t>    </a:t>
            </a:r>
            <a:endParaRPr lang="fr-FR" sz="4200" dirty="0" smtClean="0"/>
          </a:p>
          <a:p>
            <a:pPr algn="r" rtl="1"/>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00042"/>
            <a:ext cx="8258204" cy="5626121"/>
          </a:xfrm>
        </p:spPr>
        <p:txBody>
          <a:bodyPr>
            <a:normAutofit fontScale="92500" lnSpcReduction="20000"/>
          </a:bodyPr>
          <a:lstStyle/>
          <a:p>
            <a:pPr algn="r" rtl="1">
              <a:buNone/>
            </a:pPr>
            <a:r>
              <a:rPr lang="ar-DZ" dirty="0" smtClean="0"/>
              <a:t>س- </a:t>
            </a:r>
            <a:r>
              <a:rPr lang="ar-DZ" b="1" dirty="0" smtClean="0"/>
              <a:t>الكفاءة:</a:t>
            </a:r>
            <a:r>
              <a:rPr lang="ar-DZ" dirty="0" smtClean="0"/>
              <a:t> تعود إلى:</a:t>
            </a:r>
          </a:p>
          <a:p>
            <a:pPr algn="r" rtl="1">
              <a:buNone/>
            </a:pPr>
            <a:r>
              <a:rPr lang="ar-DZ" sz="3000" dirty="0" smtClean="0"/>
              <a:t>   - اكتساب المعارف النظرية والتطبيقية في إطار التكوين الأكاديمي للمختص النفساني</a:t>
            </a:r>
          </a:p>
          <a:p>
            <a:pPr algn="r" rtl="1">
              <a:buNone/>
            </a:pPr>
            <a:r>
              <a:rPr lang="ar-DZ" sz="3000" dirty="0" smtClean="0"/>
              <a:t>   - الالتزام بفهم المفحوص( يتوقف ذلك على تكوينه وخبرته)</a:t>
            </a:r>
          </a:p>
          <a:p>
            <a:pPr algn="r" rtl="1">
              <a:buNone/>
            </a:pPr>
            <a:r>
              <a:rPr lang="ar-DZ" sz="3000" dirty="0" smtClean="0"/>
              <a:t>   - </a:t>
            </a:r>
            <a:r>
              <a:rPr lang="ar-DZ" sz="3000" dirty="0" err="1" smtClean="0"/>
              <a:t>تحيين</a:t>
            </a:r>
            <a:r>
              <a:rPr lang="ar-DZ" sz="3000" dirty="0" smtClean="0"/>
              <a:t> منتظم للمعارف العلمية </a:t>
            </a:r>
          </a:p>
          <a:p>
            <a:pPr algn="r" rtl="1">
              <a:buNone/>
            </a:pPr>
            <a:r>
              <a:rPr lang="ar-DZ" sz="3000" dirty="0" smtClean="0"/>
              <a:t>   - رفض التدخل في حالة غياب الكفاءة المناسبة في وضعية     مستعصية</a:t>
            </a:r>
          </a:p>
          <a:p>
            <a:pPr algn="r" rtl="1">
              <a:buNone/>
            </a:pPr>
            <a:r>
              <a:rPr lang="ar-DZ" sz="3000" dirty="0" smtClean="0"/>
              <a:t>   - عليه</a:t>
            </a:r>
            <a:r>
              <a:rPr lang="fr-FR" sz="3000" dirty="0" smtClean="0"/>
              <a:t> </a:t>
            </a:r>
            <a:r>
              <a:rPr lang="ar-DZ" sz="3000" dirty="0" smtClean="0"/>
              <a:t>بالحذر، حسن التقدير، والحياد </a:t>
            </a:r>
            <a:r>
              <a:rPr lang="fr-FR" sz="3000" dirty="0" smtClean="0">
                <a:latin typeface="Times New Roman" pitchFamily="18" charset="0"/>
                <a:cs typeface="Times New Roman" pitchFamily="18" charset="0"/>
              </a:rPr>
              <a:t>(faire preuve de</a:t>
            </a:r>
            <a:r>
              <a:rPr lang="fr-FR" sz="3000" dirty="0" smtClean="0">
                <a:cs typeface="+mj-cs"/>
              </a:rPr>
              <a:t>,</a:t>
            </a:r>
            <a:r>
              <a:rPr lang="ar-DZ" sz="3000" dirty="0" smtClean="0">
                <a:cs typeface="+mj-cs"/>
              </a:rPr>
              <a:t> </a:t>
            </a:r>
            <a:r>
              <a:rPr lang="fr-FR" sz="3000" dirty="0" smtClean="0">
                <a:latin typeface="Times New Roman" pitchFamily="18" charset="0"/>
                <a:cs typeface="Times New Roman" pitchFamily="18" charset="0"/>
              </a:rPr>
              <a:t>prudence, discernement et impartialité)</a:t>
            </a:r>
            <a:r>
              <a:rPr lang="fr-FR" sz="3000" dirty="0" smtClean="0">
                <a:cs typeface="+mj-cs"/>
              </a:rPr>
              <a:t> </a:t>
            </a:r>
            <a:endParaRPr lang="ar-DZ" sz="3000" dirty="0" smtClean="0">
              <a:cs typeface="+mj-cs"/>
            </a:endParaRPr>
          </a:p>
          <a:p>
            <a:pPr algn="r" rtl="1">
              <a:buNone/>
            </a:pPr>
            <a:endParaRPr lang="ar-DZ" sz="3000" dirty="0" smtClean="0">
              <a:cs typeface="+mj-cs"/>
            </a:endParaRPr>
          </a:p>
          <a:p>
            <a:pPr algn="r" rtl="1">
              <a:buNone/>
            </a:pPr>
            <a:r>
              <a:rPr lang="ar-DZ" sz="3000" dirty="0" smtClean="0">
                <a:cs typeface="+mj-cs"/>
              </a:rPr>
              <a:t> ش- </a:t>
            </a:r>
            <a:r>
              <a:rPr lang="ar-DZ" sz="3000" b="1" dirty="0" smtClean="0">
                <a:cs typeface="+mj-cs"/>
              </a:rPr>
              <a:t>النزاهة</a:t>
            </a:r>
            <a:r>
              <a:rPr lang="ar-DZ" sz="3000" dirty="0" smtClean="0">
                <a:cs typeface="+mj-cs"/>
              </a:rPr>
              <a:t> </a:t>
            </a:r>
            <a:r>
              <a:rPr lang="fr-FR" sz="3000" dirty="0" smtClean="0">
                <a:cs typeface="+mj-cs"/>
              </a:rPr>
              <a:t>(intégrité &amp; honnêteté)</a:t>
            </a:r>
            <a:r>
              <a:rPr lang="ar-DZ" sz="3000" dirty="0" smtClean="0">
                <a:cs typeface="+mj-cs"/>
              </a:rPr>
              <a:t>: هي فضيلة ترتكز على الواجبات المفروضة بكل صدق وعدالة، أي لا يكون النفساني في خدمة المصالح  اللاشرعية( شخصية،دينية،سياسية أو إيديولوجية) </a:t>
            </a:r>
          </a:p>
          <a:p>
            <a:pPr algn="r" rtl="1">
              <a:buNone/>
            </a:pPr>
            <a:r>
              <a:rPr lang="ar-DZ" sz="2800" dirty="0" smtClean="0">
                <a:cs typeface="+mj-cs"/>
              </a:rPr>
              <a:t>   </a:t>
            </a:r>
            <a:endParaRPr lang="fr-FR" sz="2800" dirty="0">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500042"/>
            <a:ext cx="8115328" cy="5626121"/>
          </a:xfrm>
        </p:spPr>
        <p:txBody>
          <a:bodyPr/>
          <a:lstStyle/>
          <a:p>
            <a:pPr lvl="0" algn="r" rtl="1">
              <a:buNone/>
            </a:pPr>
            <a:r>
              <a:rPr lang="ar-DZ" b="1" dirty="0" smtClean="0"/>
              <a:t>ص- البحث و التكوين المتواصل: </a:t>
            </a:r>
          </a:p>
          <a:p>
            <a:pPr lvl="0" algn="r" rtl="1">
              <a:buNone/>
            </a:pPr>
            <a:r>
              <a:rPr lang="ar-DZ" b="1" dirty="0" smtClean="0"/>
              <a:t>   </a:t>
            </a:r>
            <a:r>
              <a:rPr lang="ar-DZ" dirty="0" smtClean="0"/>
              <a:t>-</a:t>
            </a:r>
            <a:r>
              <a:rPr lang="ar-DZ" b="1" dirty="0" smtClean="0"/>
              <a:t> </a:t>
            </a:r>
            <a:r>
              <a:rPr lang="ar-DZ" dirty="0" smtClean="0"/>
              <a:t>على النفساني أن يستبعد كل تكفل في حالة ما إذا كان تكوينه وتقنياته لا تسمح له بذلك مما يستدعي تكوينه المتواصل</a:t>
            </a:r>
          </a:p>
          <a:p>
            <a:pPr lvl="0" algn="r" rtl="1">
              <a:buNone/>
            </a:pPr>
            <a:r>
              <a:rPr lang="ar-DZ" dirty="0" smtClean="0"/>
              <a:t>   - عليه أن يواكب التطورات العلمية في مجال تخصصه لاستثمارها في عمله بكل موضوعية  وتواضع مع تجنب اللجوء إلى التسلط والقدرة العلمية القصوى </a:t>
            </a:r>
          </a:p>
          <a:p>
            <a:pPr lvl="0" algn="r" rtl="1">
              <a:buNone/>
            </a:pPr>
            <a:r>
              <a:rPr lang="ar-DZ" dirty="0" smtClean="0"/>
              <a:t>   -  حرص النفساني على إشراك معارفه مع زملائه  بكل مصداقية، كما من واجبه المساهمة في تكوين </a:t>
            </a:r>
            <a:r>
              <a:rPr lang="ar-DZ" dirty="0" err="1" smtClean="0"/>
              <a:t>وتأطير</a:t>
            </a:r>
            <a:r>
              <a:rPr lang="ar-DZ" dirty="0" smtClean="0"/>
              <a:t> زملائه المتربصين.    </a:t>
            </a:r>
            <a:endParaRPr lang="fr-FR" dirty="0" smtClean="0"/>
          </a:p>
          <a:p>
            <a:pPr algn="r" rtl="1">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2617</TotalTime>
  <Words>1367</Words>
  <Application>Microsoft Office PowerPoint</Application>
  <PresentationFormat>Affichage à l'écran (4:3)</PresentationFormat>
  <Paragraphs>106</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مقياس: أخلاقيات المهنة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أخلاقيات المهنة</dc:title>
  <dc:creator>wintm</dc:creator>
  <cp:lastModifiedBy>VAIO</cp:lastModifiedBy>
  <cp:revision>27</cp:revision>
  <dcterms:created xsi:type="dcterms:W3CDTF">2020-04-04T11:42:35Z</dcterms:created>
  <dcterms:modified xsi:type="dcterms:W3CDTF">2020-04-11T10:16:00Z</dcterms:modified>
</cp:coreProperties>
</file>