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8" r:id="rId2"/>
    <p:sldId id="259" r:id="rId3"/>
    <p:sldId id="260" r:id="rId4"/>
    <p:sldId id="261" r:id="rId5"/>
    <p:sldId id="262" r:id="rId6"/>
    <p:sldId id="274" r:id="rId7"/>
    <p:sldId id="263" r:id="rId8"/>
    <p:sldId id="264" r:id="rId9"/>
    <p:sldId id="265" r:id="rId10"/>
    <p:sldId id="266" r:id="rId11"/>
    <p:sldId id="275" r:id="rId12"/>
    <p:sldId id="267" r:id="rId13"/>
    <p:sldId id="268" r:id="rId14"/>
    <p:sldId id="270" r:id="rId15"/>
    <p:sldId id="273" r:id="rId16"/>
    <p:sldId id="276" r:id="rId17"/>
    <p:sldId id="271" r:id="rId18"/>
    <p:sldId id="272" r:id="rId19"/>
    <p:sldId id="277" r:id="rId20"/>
    <p:sldId id="278" r:id="rId21"/>
    <p:sldId id="279" r:id="rId22"/>
    <p:sldId id="280" r:id="rId23"/>
    <p:sldId id="281"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fr-FR" smtClean="0"/>
              <a:t>Modifiez le style du titre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AC2AF7B3-2C4A-4A56-9668-F0161A9A70D8}" type="datetimeFigureOut">
              <a:rPr lang="fr-FR" smtClean="0"/>
              <a:pPr/>
              <a:t>03/05/2020</a:t>
            </a:fld>
            <a:endParaRPr lang="fr-FR"/>
          </a:p>
        </p:txBody>
      </p:sp>
      <p:sp>
        <p:nvSpPr>
          <p:cNvPr id="5" name="Footer Placeholder 4"/>
          <p:cNvSpPr>
            <a:spLocks noGrp="1"/>
          </p:cNvSpPr>
          <p:nvPr>
            <p:ph type="ftr" sz="quarter" idx="11"/>
          </p:nvPr>
        </p:nvSpPr>
        <p:spPr>
          <a:xfrm>
            <a:off x="5332412" y="5883275"/>
            <a:ext cx="4324044" cy="365125"/>
          </a:xfrm>
        </p:spPr>
        <p:txBody>
          <a:bodyPr/>
          <a:lstStyle/>
          <a:p>
            <a:endParaRPr lang="fr-FR"/>
          </a:p>
        </p:txBody>
      </p:sp>
      <p:sp>
        <p:nvSpPr>
          <p:cNvPr id="6" name="Slide Number Placeholder 5"/>
          <p:cNvSpPr>
            <a:spLocks noGrp="1"/>
          </p:cNvSpPr>
          <p:nvPr>
            <p:ph type="sldNum" sz="quarter" idx="12"/>
          </p:nvPr>
        </p:nvSpPr>
        <p:spPr/>
        <p:txBody>
          <a:bodyPr/>
          <a:lstStyle/>
          <a:p>
            <a:fld id="{7C03B4C7-62CA-4293-A2A0-9407DFD07E23}" type="slidenum">
              <a:rPr lang="fr-FR" smtClean="0"/>
              <a:pPr/>
              <a:t>‹N°›</a:t>
            </a:fld>
            <a:endParaRPr lang="fr-FR"/>
          </a:p>
        </p:txBody>
      </p:sp>
    </p:spTree>
    <p:extLst>
      <p:ext uri="{BB962C8B-B14F-4D97-AF65-F5344CB8AC3E}">
        <p14:creationId xmlns:p14="http://schemas.microsoft.com/office/powerpoint/2010/main" xmlns="" val="2910875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AC2AF7B3-2C4A-4A56-9668-F0161A9A70D8}" type="datetimeFigureOut">
              <a:rPr lang="fr-FR" smtClean="0"/>
              <a:pPr/>
              <a:t>03/05/2020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C03B4C7-62CA-4293-A2A0-9407DFD07E23}" type="slidenum">
              <a:rPr lang="fr-FR" smtClean="0"/>
              <a:pPr/>
              <a:t>‹N°›</a:t>
            </a:fld>
            <a:endParaRPr lang="fr-FR"/>
          </a:p>
        </p:txBody>
      </p:sp>
    </p:spTree>
    <p:extLst>
      <p:ext uri="{BB962C8B-B14F-4D97-AF65-F5344CB8AC3E}">
        <p14:creationId xmlns:p14="http://schemas.microsoft.com/office/powerpoint/2010/main" xmlns="" val="137578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fr-FR" smtClean="0"/>
              <a:t>Modifiez le style du titre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AC2AF7B3-2C4A-4A56-9668-F0161A9A70D8}" type="datetimeFigureOut">
              <a:rPr lang="fr-FR" smtClean="0"/>
              <a:pPr/>
              <a:t>03/05/2020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C03B4C7-62CA-4293-A2A0-9407DFD07E23}" type="slidenum">
              <a:rPr lang="fr-FR" smtClean="0"/>
              <a:pPr/>
              <a:t>‹N°›</a:t>
            </a:fld>
            <a:endParaRPr lang="fr-FR"/>
          </a:p>
        </p:txBody>
      </p:sp>
    </p:spTree>
    <p:extLst>
      <p:ext uri="{BB962C8B-B14F-4D97-AF65-F5344CB8AC3E}">
        <p14:creationId xmlns:p14="http://schemas.microsoft.com/office/powerpoint/2010/main" xmlns="" val="6777793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AC2AF7B3-2C4A-4A56-9668-F0161A9A70D8}" type="datetimeFigureOut">
              <a:rPr lang="fr-FR" smtClean="0"/>
              <a:pPr/>
              <a:t>03/05/2020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C03B4C7-62CA-4293-A2A0-9407DFD07E23}" type="slidenum">
              <a:rPr lang="fr-FR" smtClean="0"/>
              <a:pPr/>
              <a:t>‹N°›</a:t>
            </a:fld>
            <a:endParaRPr lang="fr-FR"/>
          </a:p>
        </p:txBody>
      </p:sp>
    </p:spTree>
    <p:extLst>
      <p:ext uri="{BB962C8B-B14F-4D97-AF65-F5344CB8AC3E}">
        <p14:creationId xmlns:p14="http://schemas.microsoft.com/office/powerpoint/2010/main" xmlns="" val="35913807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fr-FR" smtClean="0"/>
              <a:t>Modifiez le style du titre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AC2AF7B3-2C4A-4A56-9668-F0161A9A70D8}" type="datetimeFigureOut">
              <a:rPr lang="fr-FR" smtClean="0"/>
              <a:pPr/>
              <a:t>03/05/2020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C03B4C7-62CA-4293-A2A0-9407DFD07E23}" type="slidenum">
              <a:rPr lang="fr-FR" smtClean="0"/>
              <a:pPr/>
              <a:t>‹N°›</a:t>
            </a:fld>
            <a:endParaRPr lang="fr-FR"/>
          </a:p>
        </p:txBody>
      </p:sp>
    </p:spTree>
    <p:extLst>
      <p:ext uri="{BB962C8B-B14F-4D97-AF65-F5344CB8AC3E}">
        <p14:creationId xmlns:p14="http://schemas.microsoft.com/office/powerpoint/2010/main" xmlns="" val="14448990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fr-FR" smtClean="0"/>
              <a:t>Modifier les styles du texte du masque</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AC2AF7B3-2C4A-4A56-9668-F0161A9A70D8}" type="datetimeFigureOut">
              <a:rPr lang="fr-FR" smtClean="0"/>
              <a:pPr/>
              <a:t>03/05/2020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C03B4C7-62CA-4293-A2A0-9407DFD07E23}" type="slidenum">
              <a:rPr lang="fr-FR" smtClean="0"/>
              <a:pPr/>
              <a:t>‹N°›</a:t>
            </a:fld>
            <a:endParaRPr lang="fr-FR"/>
          </a:p>
        </p:txBody>
      </p:sp>
    </p:spTree>
    <p:extLst>
      <p:ext uri="{BB962C8B-B14F-4D97-AF65-F5344CB8AC3E}">
        <p14:creationId xmlns:p14="http://schemas.microsoft.com/office/powerpoint/2010/main" xmlns="" val="4413160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fr-FR" smtClean="0"/>
              <a:t>Modifiez le style du titre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fr-FR" smtClean="0"/>
              <a:t>Modifier les styles du texte du masque</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AC2AF7B3-2C4A-4A56-9668-F0161A9A70D8}" type="datetimeFigureOut">
              <a:rPr lang="fr-FR" smtClean="0"/>
              <a:pPr/>
              <a:t>03/05/2020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C03B4C7-62CA-4293-A2A0-9407DFD07E23}" type="slidenum">
              <a:rPr lang="fr-FR" smtClean="0"/>
              <a:pPr/>
              <a:t>‹N°›</a:t>
            </a:fld>
            <a:endParaRPr lang="fr-FR"/>
          </a:p>
        </p:txBody>
      </p:sp>
    </p:spTree>
    <p:extLst>
      <p:ext uri="{BB962C8B-B14F-4D97-AF65-F5344CB8AC3E}">
        <p14:creationId xmlns:p14="http://schemas.microsoft.com/office/powerpoint/2010/main" xmlns="" val="31567161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C2AF7B3-2C4A-4A56-9668-F0161A9A70D8}" type="datetimeFigureOut">
              <a:rPr lang="fr-FR" smtClean="0"/>
              <a:pPr/>
              <a:t>03/05/2020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C03B4C7-62CA-4293-A2A0-9407DFD07E23}" type="slidenum">
              <a:rPr lang="fr-FR" smtClean="0"/>
              <a:pPr/>
              <a:t>‹N°›</a:t>
            </a:fld>
            <a:endParaRPr lang="fr-FR"/>
          </a:p>
        </p:txBody>
      </p:sp>
    </p:spTree>
    <p:extLst>
      <p:ext uri="{BB962C8B-B14F-4D97-AF65-F5344CB8AC3E}">
        <p14:creationId xmlns:p14="http://schemas.microsoft.com/office/powerpoint/2010/main" xmlns="" val="15917845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C2AF7B3-2C4A-4A56-9668-F0161A9A70D8}" type="datetimeFigureOut">
              <a:rPr lang="fr-FR" smtClean="0"/>
              <a:pPr/>
              <a:t>03/05/2020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C03B4C7-62CA-4293-A2A0-9407DFD07E23}" type="slidenum">
              <a:rPr lang="fr-FR" smtClean="0"/>
              <a:pPr/>
              <a:t>‹N°›</a:t>
            </a:fld>
            <a:endParaRPr lang="fr-FR"/>
          </a:p>
        </p:txBody>
      </p:sp>
    </p:spTree>
    <p:extLst>
      <p:ext uri="{BB962C8B-B14F-4D97-AF65-F5344CB8AC3E}">
        <p14:creationId xmlns:p14="http://schemas.microsoft.com/office/powerpoint/2010/main" xmlns="" val="802834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nchor="ct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C2AF7B3-2C4A-4A56-9668-F0161A9A70D8}" type="datetimeFigureOut">
              <a:rPr lang="fr-FR" smtClean="0"/>
              <a:pPr/>
              <a:t>03/05/2020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a:xfrm>
            <a:off x="10951856" y="5867131"/>
            <a:ext cx="551167" cy="365125"/>
          </a:xfrm>
        </p:spPr>
        <p:txBody>
          <a:bodyPr/>
          <a:lstStyle/>
          <a:p>
            <a:fld id="{7C03B4C7-62CA-4293-A2A0-9407DFD07E23}" type="slidenum">
              <a:rPr lang="fr-FR" smtClean="0"/>
              <a:pPr/>
              <a:t>‹N°›</a:t>
            </a:fld>
            <a:endParaRPr lang="fr-FR"/>
          </a:p>
        </p:txBody>
      </p:sp>
    </p:spTree>
    <p:extLst>
      <p:ext uri="{BB962C8B-B14F-4D97-AF65-F5344CB8AC3E}">
        <p14:creationId xmlns:p14="http://schemas.microsoft.com/office/powerpoint/2010/main" xmlns="" val="1101474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AC2AF7B3-2C4A-4A56-9668-F0161A9A70D8}" type="datetimeFigureOut">
              <a:rPr lang="fr-FR" smtClean="0"/>
              <a:pPr/>
              <a:t>03/05/2020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C03B4C7-62CA-4293-A2A0-9407DFD07E23}" type="slidenum">
              <a:rPr lang="fr-FR" smtClean="0"/>
              <a:pPr/>
              <a:t>‹N°›</a:t>
            </a:fld>
            <a:endParaRPr lang="fr-FR"/>
          </a:p>
        </p:txBody>
      </p:sp>
    </p:spTree>
    <p:extLst>
      <p:ext uri="{BB962C8B-B14F-4D97-AF65-F5344CB8AC3E}">
        <p14:creationId xmlns:p14="http://schemas.microsoft.com/office/powerpoint/2010/main" xmlns="" val="2096609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AC2AF7B3-2C4A-4A56-9668-F0161A9A70D8}" type="datetimeFigureOut">
              <a:rPr lang="fr-FR" smtClean="0"/>
              <a:pPr/>
              <a:t>03/05/2020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C03B4C7-62CA-4293-A2A0-9407DFD07E23}" type="slidenum">
              <a:rPr lang="fr-FR" smtClean="0"/>
              <a:pPr/>
              <a:t>‹N°›</a:t>
            </a:fld>
            <a:endParaRPr lang="fr-FR"/>
          </a:p>
        </p:txBody>
      </p:sp>
    </p:spTree>
    <p:extLst>
      <p:ext uri="{BB962C8B-B14F-4D97-AF65-F5344CB8AC3E}">
        <p14:creationId xmlns:p14="http://schemas.microsoft.com/office/powerpoint/2010/main" xmlns="" val="2647409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AC2AF7B3-2C4A-4A56-9668-F0161A9A70D8}" type="datetimeFigureOut">
              <a:rPr lang="fr-FR" smtClean="0"/>
              <a:pPr/>
              <a:t>03/05/2020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C03B4C7-62CA-4293-A2A0-9407DFD07E23}" type="slidenum">
              <a:rPr lang="fr-FR" smtClean="0"/>
              <a:pPr/>
              <a:t>‹N°›</a:t>
            </a:fld>
            <a:endParaRPr lang="fr-FR"/>
          </a:p>
        </p:txBody>
      </p:sp>
    </p:spTree>
    <p:extLst>
      <p:ext uri="{BB962C8B-B14F-4D97-AF65-F5344CB8AC3E}">
        <p14:creationId xmlns:p14="http://schemas.microsoft.com/office/powerpoint/2010/main" xmlns="" val="1381254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AC2AF7B3-2C4A-4A56-9668-F0161A9A70D8}" type="datetimeFigureOut">
              <a:rPr lang="fr-FR" smtClean="0"/>
              <a:pPr/>
              <a:t>03/05/2020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7C03B4C7-62CA-4293-A2A0-9407DFD07E23}" type="slidenum">
              <a:rPr lang="fr-FR" smtClean="0"/>
              <a:pPr/>
              <a:t>‹N°›</a:t>
            </a:fld>
            <a:endParaRPr lang="fr-FR"/>
          </a:p>
        </p:txBody>
      </p:sp>
    </p:spTree>
    <p:extLst>
      <p:ext uri="{BB962C8B-B14F-4D97-AF65-F5344CB8AC3E}">
        <p14:creationId xmlns:p14="http://schemas.microsoft.com/office/powerpoint/2010/main" xmlns="" val="4273172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2AF7B3-2C4A-4A56-9668-F0161A9A70D8}" type="datetimeFigureOut">
              <a:rPr lang="fr-FR" smtClean="0"/>
              <a:pPr/>
              <a:t>03/05/2020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7C03B4C7-62CA-4293-A2A0-9407DFD07E23}" type="slidenum">
              <a:rPr lang="fr-FR" smtClean="0"/>
              <a:pPr/>
              <a:t>‹N°›</a:t>
            </a:fld>
            <a:endParaRPr lang="fr-FR"/>
          </a:p>
        </p:txBody>
      </p:sp>
    </p:spTree>
    <p:extLst>
      <p:ext uri="{BB962C8B-B14F-4D97-AF65-F5344CB8AC3E}">
        <p14:creationId xmlns:p14="http://schemas.microsoft.com/office/powerpoint/2010/main" xmlns="" val="4167851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fr-FR" smtClean="0"/>
              <a:t>Modifiez le style du titre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AC2AF7B3-2C4A-4A56-9668-F0161A9A70D8}" type="datetimeFigureOut">
              <a:rPr lang="fr-FR" smtClean="0"/>
              <a:pPr/>
              <a:t>03/05/2020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C03B4C7-62CA-4293-A2A0-9407DFD07E23}" type="slidenum">
              <a:rPr lang="fr-FR" smtClean="0"/>
              <a:pPr/>
              <a:t>‹N°›</a:t>
            </a:fld>
            <a:endParaRPr lang="fr-FR"/>
          </a:p>
        </p:txBody>
      </p:sp>
    </p:spTree>
    <p:extLst>
      <p:ext uri="{BB962C8B-B14F-4D97-AF65-F5344CB8AC3E}">
        <p14:creationId xmlns:p14="http://schemas.microsoft.com/office/powerpoint/2010/main" xmlns="" val="3466832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fr-FR" smtClean="0"/>
              <a:t>Modifiez le style du titre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AC2AF7B3-2C4A-4A56-9668-F0161A9A70D8}" type="datetimeFigureOut">
              <a:rPr lang="fr-FR" smtClean="0"/>
              <a:pPr/>
              <a:t>03/05/2020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C03B4C7-62CA-4293-A2A0-9407DFD07E23}" type="slidenum">
              <a:rPr lang="fr-FR" smtClean="0"/>
              <a:pPr/>
              <a:t>‹N°›</a:t>
            </a:fld>
            <a:endParaRPr lang="fr-FR"/>
          </a:p>
        </p:txBody>
      </p:sp>
    </p:spTree>
    <p:extLst>
      <p:ext uri="{BB962C8B-B14F-4D97-AF65-F5344CB8AC3E}">
        <p14:creationId xmlns:p14="http://schemas.microsoft.com/office/powerpoint/2010/main" xmlns="" val="618330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C2AF7B3-2C4A-4A56-9668-F0161A9A70D8}" type="datetimeFigureOut">
              <a:rPr lang="fr-FR" smtClean="0"/>
              <a:pPr/>
              <a:t>03/05/2020</a:t>
            </a:fld>
            <a:endParaRPr lang="fr-F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fr-F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C03B4C7-62CA-4293-A2A0-9407DFD07E23}" type="slidenum">
              <a:rPr lang="fr-FR" smtClean="0"/>
              <a:pPr/>
              <a:t>‹N°›</a:t>
            </a:fld>
            <a:endParaRPr lang="fr-FR"/>
          </a:p>
        </p:txBody>
      </p:sp>
    </p:spTree>
    <p:extLst>
      <p:ext uri="{BB962C8B-B14F-4D97-AF65-F5344CB8AC3E}">
        <p14:creationId xmlns:p14="http://schemas.microsoft.com/office/powerpoint/2010/main" xmlns="" val="1088683542"/>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 id="2147483772" r:id="rId16"/>
    <p:sldLayoutId id="2147483773"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مقياس : اتخاذ القرار والسلوك الانساني</a:t>
            </a:r>
            <a:endParaRPr lang="fr-FR" dirty="0"/>
          </a:p>
        </p:txBody>
      </p:sp>
      <p:sp>
        <p:nvSpPr>
          <p:cNvPr id="3" name="Sous-titre 2"/>
          <p:cNvSpPr>
            <a:spLocks noGrp="1"/>
          </p:cNvSpPr>
          <p:nvPr>
            <p:ph type="subTitle" idx="1"/>
          </p:nvPr>
        </p:nvSpPr>
        <p:spPr/>
        <p:txBody>
          <a:bodyPr>
            <a:normAutofit lnSpcReduction="10000"/>
          </a:bodyPr>
          <a:lstStyle/>
          <a:p>
            <a:pPr algn="l"/>
            <a:r>
              <a:rPr lang="ar-DZ" sz="2800" b="1" dirty="0" smtClean="0"/>
              <a:t>الأستاذة: صحراوي وافية</a:t>
            </a:r>
          </a:p>
          <a:p>
            <a:pPr algn="l"/>
            <a:r>
              <a:rPr lang="ar-DZ" dirty="0" smtClean="0"/>
              <a:t>جامعة الجزائر 02</a:t>
            </a:r>
          </a:p>
          <a:p>
            <a:pPr algn="r"/>
            <a:r>
              <a:rPr lang="ar-DZ" dirty="0" smtClean="0"/>
              <a:t>الدرس4</a:t>
            </a:r>
            <a:endParaRPr lang="fr-FR" dirty="0"/>
          </a:p>
        </p:txBody>
      </p:sp>
    </p:spTree>
    <p:extLst>
      <p:ext uri="{BB962C8B-B14F-4D97-AF65-F5344CB8AC3E}">
        <p14:creationId xmlns:p14="http://schemas.microsoft.com/office/powerpoint/2010/main" xmlns="" val="2958822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89100" y="469900"/>
            <a:ext cx="9813923" cy="5841999"/>
          </a:xfrm>
        </p:spPr>
        <p:txBody>
          <a:bodyPr>
            <a:normAutofit/>
          </a:bodyPr>
          <a:lstStyle/>
          <a:p>
            <a:pPr marL="0" indent="0" algn="just" rtl="1">
              <a:buNone/>
            </a:pPr>
            <a:r>
              <a:rPr lang="ar-SA" sz="2600" b="1" dirty="0">
                <a:latin typeface="Simplified Arabic" panose="02020603050405020304" pitchFamily="18" charset="-78"/>
                <a:cs typeface="Simplified Arabic" panose="02020603050405020304" pitchFamily="18" charset="-78"/>
              </a:rPr>
              <a:t>٣</a:t>
            </a:r>
            <a:r>
              <a:rPr lang="en-US" sz="2600" b="1" dirty="0">
                <a:latin typeface="Simplified Arabic" panose="02020603050405020304" pitchFamily="18" charset="-78"/>
                <a:cs typeface="Simplified Arabic" panose="02020603050405020304" pitchFamily="18" charset="-78"/>
              </a:rPr>
              <a:t>. </a:t>
            </a:r>
            <a:r>
              <a:rPr lang="ar-SA" sz="2600" dirty="0">
                <a:latin typeface="Simplified Arabic" panose="02020603050405020304" pitchFamily="18" charset="-78"/>
                <a:cs typeface="Simplified Arabic" panose="02020603050405020304" pitchFamily="18" charset="-78"/>
              </a:rPr>
              <a:t>فشل تحويل تكنولوجيا الإدارة</a:t>
            </a:r>
            <a:r>
              <a:rPr lang="en-US" sz="2600" dirty="0">
                <a:latin typeface="Simplified Arabic" panose="02020603050405020304" pitchFamily="18" charset="-78"/>
                <a:cs typeface="Simplified Arabic" panose="02020603050405020304" pitchFamily="18" charset="-78"/>
              </a:rPr>
              <a:t> : </a:t>
            </a:r>
            <a:r>
              <a:rPr lang="ar-SA" sz="2600" dirty="0">
                <a:latin typeface="Simplified Arabic" panose="02020603050405020304" pitchFamily="18" charset="-78"/>
                <a:cs typeface="Simplified Arabic" panose="02020603050405020304" pitchFamily="18" charset="-78"/>
              </a:rPr>
              <a:t>لقد تطورت المنظمات و أصبح الأفراد العاملون يتكيفون مع</a:t>
            </a:r>
            <a:endParaRPr lang="fr-FR" sz="2600" dirty="0">
              <a:latin typeface="Simplified Arabic" panose="02020603050405020304" pitchFamily="18" charset="-78"/>
              <a:cs typeface="Simplified Arabic" panose="02020603050405020304" pitchFamily="18" charset="-78"/>
            </a:endParaRPr>
          </a:p>
          <a:p>
            <a:pPr marL="0" indent="0" algn="just" rtl="1">
              <a:buNone/>
            </a:pPr>
            <a:r>
              <a:rPr lang="ar-SA" sz="2600" dirty="0">
                <a:latin typeface="Simplified Arabic" panose="02020603050405020304" pitchFamily="18" charset="-78"/>
                <a:cs typeface="Simplified Arabic" panose="02020603050405020304" pitchFamily="18" charset="-78"/>
              </a:rPr>
              <a:t>متطلبات الحديثة للمنظمة فقد توصلت الدراسات العلمية إلى فشل نقل طرق الإدارة في حالة </a:t>
            </a:r>
            <a:r>
              <a:rPr lang="ar-SA" sz="2600" dirty="0" smtClean="0">
                <a:latin typeface="Simplified Arabic" panose="02020603050405020304" pitchFamily="18" charset="-78"/>
                <a:cs typeface="Simplified Arabic" panose="02020603050405020304" pitchFamily="18" charset="-78"/>
              </a:rPr>
              <a:t>اختلاف</a:t>
            </a:r>
            <a:r>
              <a:rPr lang="ar-DZ"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الثقافات </a:t>
            </a:r>
            <a:r>
              <a:rPr lang="ar-SA" sz="2600" dirty="0">
                <a:latin typeface="Simplified Arabic" panose="02020603050405020304" pitchFamily="18" charset="-78"/>
                <a:cs typeface="Simplified Arabic" panose="02020603050405020304" pitchFamily="18" charset="-78"/>
              </a:rPr>
              <a:t>و القيم الحضارية بين الدول التي تنقل إليها تكنولوجيا الإدارة، ذلك أن الفرد العامل يتأثر </a:t>
            </a:r>
            <a:r>
              <a:rPr lang="ar-SA" sz="2600" dirty="0" smtClean="0">
                <a:latin typeface="Simplified Arabic" panose="02020603050405020304" pitchFamily="18" charset="-78"/>
                <a:cs typeface="Simplified Arabic" panose="02020603050405020304" pitchFamily="18" charset="-78"/>
              </a:rPr>
              <a:t>في</a:t>
            </a:r>
            <a:r>
              <a:rPr lang="ar-DZ"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سلوكه </a:t>
            </a:r>
            <a:r>
              <a:rPr lang="ar-SA" sz="2600" dirty="0">
                <a:latin typeface="Simplified Arabic" panose="02020603050405020304" pitchFamily="18" charset="-78"/>
                <a:cs typeface="Simplified Arabic" panose="02020603050405020304" pitchFamily="18" charset="-78"/>
              </a:rPr>
              <a:t>و دوافعه و طرق استجابته بالقيم الثقافية الموجودة في بيئته، حيث أثبتت العديد من </a:t>
            </a:r>
            <a:r>
              <a:rPr lang="ar-SA" sz="2600" dirty="0" smtClean="0">
                <a:latin typeface="Simplified Arabic" panose="02020603050405020304" pitchFamily="18" charset="-78"/>
                <a:cs typeface="Simplified Arabic" panose="02020603050405020304" pitchFamily="18" charset="-78"/>
              </a:rPr>
              <a:t>الدراسات</a:t>
            </a:r>
            <a:r>
              <a:rPr lang="ar-DZ"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أن </a:t>
            </a:r>
            <a:r>
              <a:rPr lang="ar-SA" sz="2600" dirty="0">
                <a:latin typeface="Simplified Arabic" panose="02020603050405020304" pitchFamily="18" charset="-78"/>
                <a:cs typeface="Simplified Arabic" panose="02020603050405020304" pitchFamily="18" charset="-78"/>
              </a:rPr>
              <a:t>إدراك الفرد لمهنته يكون محددا إلى حد كبير من خلال مخزونه من القيم الثقافية التي يحصل </a:t>
            </a:r>
            <a:r>
              <a:rPr lang="ar-SA" sz="2600" dirty="0" smtClean="0">
                <a:latin typeface="Simplified Arabic" panose="02020603050405020304" pitchFamily="18" charset="-78"/>
                <a:cs typeface="Simplified Arabic" panose="02020603050405020304" pitchFamily="18" charset="-78"/>
              </a:rPr>
              <a:t>عليها</a:t>
            </a:r>
            <a:r>
              <a:rPr lang="ar-DZ"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من </a:t>
            </a:r>
            <a:r>
              <a:rPr lang="ar-SA" sz="2600" dirty="0">
                <a:latin typeface="Simplified Arabic" panose="02020603050405020304" pitchFamily="18" charset="-78"/>
                <a:cs typeface="Simplified Arabic" panose="02020603050405020304" pitchFamily="18" charset="-78"/>
              </a:rPr>
              <a:t>البيئة التي يعيش بها كما أن الفشل في تحقيق مستويات الأداء المطلوبة لها علاقة بنوعية الحياة</a:t>
            </a:r>
            <a:r>
              <a:rPr lang="ar-DZ" sz="2600" dirty="0">
                <a:latin typeface="Simplified Arabic" panose="02020603050405020304" pitchFamily="18" charset="-78"/>
                <a:cs typeface="Simplified Arabic" panose="02020603050405020304" pitchFamily="18" charset="-78"/>
              </a:rPr>
              <a:t> </a:t>
            </a:r>
            <a:r>
              <a:rPr lang="ar-SA" sz="2600" dirty="0">
                <a:latin typeface="Simplified Arabic" panose="02020603050405020304" pitchFamily="18" charset="-78"/>
                <a:cs typeface="Simplified Arabic" panose="02020603050405020304" pitchFamily="18" charset="-78"/>
              </a:rPr>
              <a:t>التي يعيشها الفرد العامل بدءا من </a:t>
            </a:r>
            <a:r>
              <a:rPr lang="ar-SA" sz="2600" dirty="0" err="1">
                <a:latin typeface="Simplified Arabic" panose="02020603050405020304" pitchFamily="18" charset="-78"/>
                <a:cs typeface="Simplified Arabic" panose="02020603050405020304" pitchFamily="18" charset="-78"/>
              </a:rPr>
              <a:t>الإختلاف</a:t>
            </a:r>
            <a:r>
              <a:rPr lang="ar-SA" sz="2600" dirty="0">
                <a:latin typeface="Simplified Arabic" panose="02020603050405020304" pitchFamily="18" charset="-78"/>
                <a:cs typeface="Simplified Arabic" panose="02020603050405020304" pitchFamily="18" charset="-78"/>
              </a:rPr>
              <a:t> بين القيم التنظيمية التي قد لا تتناسب و قيمه الثقافية، أكدت الدراسات أيضا أن تحقيق الفعالية التنظيمية إنما يرتبط بالتناسب مع القيم الثقافية المحلية و البيئة</a:t>
            </a:r>
            <a:endParaRPr lang="fr-FR" sz="2600" dirty="0">
              <a:latin typeface="Simplified Arabic" panose="02020603050405020304" pitchFamily="18" charset="-78"/>
              <a:cs typeface="Simplified Arabic" panose="02020603050405020304" pitchFamily="18" charset="-78"/>
            </a:endParaRPr>
          </a:p>
          <a:p>
            <a:pPr marL="0" indent="0" algn="just" rtl="1">
              <a:buNone/>
            </a:pPr>
            <a:r>
              <a:rPr lang="ar-SA" sz="2600" dirty="0" err="1">
                <a:latin typeface="Simplified Arabic" panose="02020603050405020304" pitchFamily="18" charset="-78"/>
                <a:cs typeface="Simplified Arabic" panose="02020603050405020304" pitchFamily="18" charset="-78"/>
              </a:rPr>
              <a:t>الإجتماعية</a:t>
            </a:r>
            <a:r>
              <a:rPr lang="ar-SA" sz="2600" dirty="0">
                <a:latin typeface="Simplified Arabic" panose="02020603050405020304" pitchFamily="18" charset="-78"/>
                <a:cs typeface="Simplified Arabic" panose="02020603050405020304" pitchFamily="18" charset="-78"/>
              </a:rPr>
              <a:t> و التنظيمية</a:t>
            </a:r>
            <a:r>
              <a:rPr lang="en-US" sz="2600" dirty="0">
                <a:latin typeface="Simplified Arabic" panose="02020603050405020304" pitchFamily="18" charset="-78"/>
                <a:cs typeface="Simplified Arabic" panose="02020603050405020304" pitchFamily="18" charset="-78"/>
              </a:rPr>
              <a:t>.</a:t>
            </a:r>
            <a:endParaRPr lang="fr-FR" sz="2600" dirty="0">
              <a:latin typeface="Simplified Arabic" panose="02020603050405020304" pitchFamily="18" charset="-78"/>
              <a:cs typeface="Simplified Arabic" panose="02020603050405020304" pitchFamily="18" charset="-78"/>
            </a:endParaRPr>
          </a:p>
          <a:p>
            <a:pPr marL="0" indent="0" algn="just" rtl="1">
              <a:buNone/>
            </a:pPr>
            <a:endParaRPr lang="fr-FR" sz="2600" dirty="0">
              <a:latin typeface="Simplified Arabic" panose="02020603050405020304" pitchFamily="18" charset="-78"/>
              <a:cs typeface="Simplified Arabic" panose="02020603050405020304" pitchFamily="18" charset="-78"/>
            </a:endParaRPr>
          </a:p>
          <a:p>
            <a:pPr marL="0" indent="0" algn="just" rtl="1">
              <a:buNone/>
            </a:pPr>
            <a:endParaRPr lang="fr-FR" sz="26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7995638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مقياس : اتخاذ القرار والسلوك الانساني</a:t>
            </a:r>
            <a:endParaRPr lang="fr-FR" dirty="0"/>
          </a:p>
        </p:txBody>
      </p:sp>
      <p:sp>
        <p:nvSpPr>
          <p:cNvPr id="3" name="Sous-titre 2"/>
          <p:cNvSpPr>
            <a:spLocks noGrp="1"/>
          </p:cNvSpPr>
          <p:nvPr>
            <p:ph type="subTitle" idx="1"/>
          </p:nvPr>
        </p:nvSpPr>
        <p:spPr/>
        <p:txBody>
          <a:bodyPr>
            <a:normAutofit lnSpcReduction="10000"/>
          </a:bodyPr>
          <a:lstStyle/>
          <a:p>
            <a:pPr algn="l"/>
            <a:r>
              <a:rPr lang="ar-DZ" sz="2800" b="1" dirty="0" smtClean="0"/>
              <a:t>الأستاذة: صحراوي وافية</a:t>
            </a:r>
          </a:p>
          <a:p>
            <a:pPr algn="l"/>
            <a:r>
              <a:rPr lang="ar-DZ" dirty="0" smtClean="0"/>
              <a:t>جامعة الجزائر 02</a:t>
            </a:r>
          </a:p>
          <a:p>
            <a:pPr algn="r"/>
            <a:r>
              <a:rPr lang="ar-DZ" dirty="0" smtClean="0"/>
              <a:t>الدرس6</a:t>
            </a:r>
            <a:endParaRPr lang="fr-FR" dirty="0"/>
          </a:p>
        </p:txBody>
      </p:sp>
    </p:spTree>
    <p:extLst>
      <p:ext uri="{BB962C8B-B14F-4D97-AF65-F5344CB8AC3E}">
        <p14:creationId xmlns:p14="http://schemas.microsoft.com/office/powerpoint/2010/main" xmlns="" val="2232354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00200" y="419101"/>
            <a:ext cx="10169523" cy="5638800"/>
          </a:xfrm>
        </p:spPr>
        <p:txBody>
          <a:bodyPr>
            <a:normAutofit/>
          </a:bodyPr>
          <a:lstStyle/>
          <a:p>
            <a:pPr marL="0" indent="0" algn="just" rtl="1">
              <a:buNone/>
            </a:pPr>
            <a:r>
              <a:rPr lang="en-US" b="1" dirty="0"/>
              <a:t>-</a:t>
            </a:r>
            <a:r>
              <a:rPr lang="ar-SA" b="1" dirty="0"/>
              <a:t>متطلبات توافق القيم لتحقيق الفعالية التنظيمية</a:t>
            </a:r>
            <a:endParaRPr lang="fr-FR" dirty="0"/>
          </a:p>
          <a:p>
            <a:pPr marL="0" indent="0" algn="just" rtl="1">
              <a:buNone/>
            </a:pPr>
            <a:r>
              <a:rPr lang="ar-SA" dirty="0"/>
              <a:t>هناك انساق مختلفة من القيم التنظيمية و الزيادة في </a:t>
            </a:r>
            <a:r>
              <a:rPr lang="ar-SA" dirty="0" err="1"/>
              <a:t>الإختلاف</a:t>
            </a:r>
            <a:r>
              <a:rPr lang="ar-SA" dirty="0"/>
              <a:t> بين هذه </a:t>
            </a:r>
            <a:r>
              <a:rPr lang="ar-SA" dirty="0" err="1"/>
              <a:t>الأنساق</a:t>
            </a:r>
            <a:r>
              <a:rPr lang="ar-SA" dirty="0"/>
              <a:t> يؤدي إلى انعكاسات سلبية على المنظمة حيث أنه كلما تقاربت و تكاملت قل </a:t>
            </a:r>
            <a:r>
              <a:rPr lang="ar-SA" dirty="0" err="1"/>
              <a:t>الإختلاف</a:t>
            </a:r>
            <a:r>
              <a:rPr lang="ar-SA" dirty="0"/>
              <a:t> والتناقض مما يسهم إيجابا في تحقيق مفهوم الفعالية التنظيمية، إذ أن هناك مجموعة تفاعلات تحدث داخل المنظمة تتمثل في </a:t>
            </a:r>
            <a:r>
              <a:rPr lang="ar-SA" dirty="0" err="1"/>
              <a:t>الإحتكاك</a:t>
            </a:r>
            <a:r>
              <a:rPr lang="ar-SA" dirty="0"/>
              <a:t> و التكيف و</a:t>
            </a:r>
            <a:endParaRPr lang="fr-FR" dirty="0"/>
          </a:p>
          <a:p>
            <a:pPr marL="0" indent="0" algn="just" rtl="1">
              <a:buNone/>
            </a:pPr>
            <a:r>
              <a:rPr lang="ar-SA" dirty="0"/>
              <a:t>التطور و المواجهة، حيث أن كثرة الأفراد المختلفين في </a:t>
            </a:r>
            <a:r>
              <a:rPr lang="ar-SA" dirty="0" err="1"/>
              <a:t>الإنتماء</a:t>
            </a:r>
            <a:r>
              <a:rPr lang="ar-SA" dirty="0"/>
              <a:t> الجيلي يؤدي إلى طغيان قيم دون أخرى فإذا كانت المنظمة تضم عاملين متقدمين في السن نوعا ما فإن ذلك يؤدي إلى طغيان القيم التقليدية بينما يؤدي طغيان عنصر الشباب في المنظمة إلى حداثة القيم التنظيمية، كما أن حداثة المجتمع و الميدان الصناعي يؤديان إلى حداثة المنظمة و بالتالي حداثة قيمها التنظيمية، إذ يقع على المنظمة التقريب بين القيم التقليدية و الحديثة منها و العمل على صهرها في بوتقة الثقافة التنظيمية الموحدة و المنسقة بين </a:t>
            </a:r>
            <a:r>
              <a:rPr lang="ar-SA" dirty="0" smtClean="0"/>
              <a:t>الاختلافات </a:t>
            </a:r>
            <a:r>
              <a:rPr lang="ar-SA" dirty="0"/>
              <a:t>الثقافية،</a:t>
            </a:r>
            <a:endParaRPr lang="fr-FR" sz="26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18312775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92300" y="469900"/>
            <a:ext cx="9610723" cy="5867399"/>
          </a:xfrm>
        </p:spPr>
        <p:txBody>
          <a:bodyPr>
            <a:noAutofit/>
          </a:bodyPr>
          <a:lstStyle/>
          <a:p>
            <a:pPr marL="0" indent="0" algn="just" rtl="1">
              <a:buNone/>
            </a:pPr>
            <a:r>
              <a:rPr lang="ar-DZ" sz="2600" dirty="0">
                <a:latin typeface="Simplified Arabic" panose="02020603050405020304" pitchFamily="18" charset="-78"/>
                <a:cs typeface="Simplified Arabic" panose="02020603050405020304" pitchFamily="18" charset="-78"/>
              </a:rPr>
              <a:t>كما لا يجوز إهمال القيم التقليدية باعتبارها غير مناسبة بل يجب الأخذ بعين </a:t>
            </a:r>
            <a:r>
              <a:rPr lang="ar-DZ" sz="2600" dirty="0" smtClean="0">
                <a:latin typeface="Simplified Arabic" panose="02020603050405020304" pitchFamily="18" charset="-78"/>
                <a:cs typeface="Simplified Arabic" panose="02020603050405020304" pitchFamily="18" charset="-78"/>
              </a:rPr>
              <a:t>الاعتبار </a:t>
            </a:r>
            <a:r>
              <a:rPr lang="ar-DZ" sz="2600" dirty="0">
                <a:latin typeface="Simplified Arabic" panose="02020603050405020304" pitchFamily="18" charset="-78"/>
                <a:cs typeface="Simplified Arabic" panose="02020603050405020304" pitchFamily="18" charset="-78"/>
              </a:rPr>
              <a:t>جميع القيم السائدة و تطويرها من أجل مسايرة الواقع الصناعي الحديث و العمل على إذابة الفرق بين ما هو تقليدي و ما هو حديث و تحقيق </a:t>
            </a:r>
            <a:r>
              <a:rPr lang="ar-DZ" sz="2600" dirty="0" smtClean="0">
                <a:latin typeface="Simplified Arabic" panose="02020603050405020304" pitchFamily="18" charset="-78"/>
                <a:cs typeface="Simplified Arabic" panose="02020603050405020304" pitchFamily="18" charset="-78"/>
              </a:rPr>
              <a:t>الانسجام والتكامل، بالتالي </a:t>
            </a:r>
            <a:r>
              <a:rPr lang="ar-DZ" sz="2600" dirty="0">
                <a:latin typeface="Simplified Arabic" panose="02020603050405020304" pitchFamily="18" charset="-78"/>
                <a:cs typeface="Simplified Arabic" panose="02020603050405020304" pitchFamily="18" charset="-78"/>
              </a:rPr>
              <a:t>تحقيق وحدة القيم التنظيمية و تعزيز </a:t>
            </a:r>
            <a:r>
              <a:rPr lang="ar-DZ" sz="2600" dirty="0" smtClean="0">
                <a:latin typeface="Simplified Arabic" panose="02020603050405020304" pitchFamily="18" charset="-78"/>
                <a:cs typeface="Simplified Arabic" panose="02020603050405020304" pitchFamily="18" charset="-78"/>
              </a:rPr>
              <a:t>الانتماء والولاء </a:t>
            </a:r>
            <a:r>
              <a:rPr lang="ar-DZ" sz="2600" dirty="0">
                <a:latin typeface="Simplified Arabic" panose="02020603050405020304" pitchFamily="18" charset="-78"/>
                <a:cs typeface="Simplified Arabic" panose="02020603050405020304" pitchFamily="18" charset="-78"/>
              </a:rPr>
              <a:t>التنظيمي. إن تناقض القيم و اختلافها ظواهر سلبية يمكن التخفيف من آثارها عن طريق مجموعة من التدخلات و الإجراءات من أهمها:</a:t>
            </a:r>
          </a:p>
          <a:p>
            <a:pPr marL="0" indent="0" algn="just" rtl="1">
              <a:buNone/>
            </a:pPr>
            <a:r>
              <a:rPr lang="ar-DZ" sz="2600" dirty="0">
                <a:latin typeface="Simplified Arabic" panose="02020603050405020304" pitchFamily="18" charset="-78"/>
                <a:cs typeface="Simplified Arabic" panose="02020603050405020304" pitchFamily="18" charset="-78"/>
              </a:rPr>
              <a:t>١.حصر العوامل الثقافية و القيمية داخل المنظمة و التي بإمكانها التأثير على سلوكيات الأفراد </a:t>
            </a:r>
            <a:r>
              <a:rPr lang="ar-DZ" sz="2600" dirty="0" smtClean="0">
                <a:latin typeface="Simplified Arabic" panose="02020603050405020304" pitchFamily="18" charset="-78"/>
                <a:cs typeface="Simplified Arabic" panose="02020603050405020304" pitchFamily="18" charset="-78"/>
              </a:rPr>
              <a:t>داخل المنظمة</a:t>
            </a:r>
            <a:r>
              <a:rPr lang="ar-DZ" sz="2600" dirty="0">
                <a:latin typeface="Simplified Arabic" panose="02020603050405020304" pitchFamily="18" charset="-78"/>
                <a:cs typeface="Simplified Arabic" panose="02020603050405020304" pitchFamily="18" charset="-78"/>
              </a:rPr>
              <a:t>.</a:t>
            </a:r>
          </a:p>
          <a:p>
            <a:pPr marL="0" indent="0" algn="just" rtl="1">
              <a:buNone/>
            </a:pPr>
            <a:r>
              <a:rPr lang="ar-DZ" sz="2600" dirty="0">
                <a:latin typeface="Simplified Arabic" panose="02020603050405020304" pitchFamily="18" charset="-78"/>
                <a:cs typeface="Simplified Arabic" panose="02020603050405020304" pitchFamily="18" charset="-78"/>
              </a:rPr>
              <a:t>٢.تصنيف التراث الثقافي و القيمي إذ يتم الفصل بين القيم الإيجابية التي يجب الحفاظ عليها و تدعيمها </a:t>
            </a:r>
            <a:r>
              <a:rPr lang="ar-DZ" sz="2600" dirty="0" smtClean="0">
                <a:latin typeface="Simplified Arabic" panose="02020603050405020304" pitchFamily="18" charset="-78"/>
                <a:cs typeface="Simplified Arabic" panose="02020603050405020304" pitchFamily="18" charset="-78"/>
              </a:rPr>
              <a:t>و القيم </a:t>
            </a:r>
            <a:r>
              <a:rPr lang="ar-DZ" sz="2600" dirty="0">
                <a:latin typeface="Simplified Arabic" panose="02020603050405020304" pitchFamily="18" charset="-78"/>
                <a:cs typeface="Simplified Arabic" panose="02020603050405020304" pitchFamily="18" charset="-78"/>
              </a:rPr>
              <a:t>السلبية التي يتحتم العمل على تعديلها و تكييفها إلى الواقع التنظيمي.</a:t>
            </a:r>
          </a:p>
        </p:txBody>
      </p:sp>
    </p:spTree>
    <p:extLst>
      <p:ext uri="{BB962C8B-B14F-4D97-AF65-F5344CB8AC3E}">
        <p14:creationId xmlns:p14="http://schemas.microsoft.com/office/powerpoint/2010/main" xmlns="" val="15089385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39900" y="292101"/>
            <a:ext cx="9940923" cy="5816600"/>
          </a:xfrm>
        </p:spPr>
        <p:txBody>
          <a:bodyPr>
            <a:normAutofit lnSpcReduction="10000"/>
          </a:bodyPr>
          <a:lstStyle/>
          <a:p>
            <a:pPr marL="0" indent="0" algn="just" rtl="1">
              <a:buNone/>
            </a:pPr>
            <a:endParaRPr lang="ar-DZ" b="1" dirty="0" smtClean="0"/>
          </a:p>
          <a:p>
            <a:pPr marL="0" indent="0" algn="just" rtl="1">
              <a:buNone/>
            </a:pPr>
            <a:endParaRPr lang="ar-DZ" b="1" dirty="0" smtClean="0"/>
          </a:p>
          <a:p>
            <a:pPr marL="0" indent="0" algn="just" rtl="1">
              <a:buNone/>
            </a:pPr>
            <a:r>
              <a:rPr lang="ar-SA" b="1" dirty="0" smtClean="0"/>
              <a:t>٣</a:t>
            </a:r>
            <a:r>
              <a:rPr lang="en-US" sz="2600" dirty="0" smtClean="0">
                <a:latin typeface="Simplified Arabic" panose="02020603050405020304" pitchFamily="18" charset="-78"/>
                <a:cs typeface="Simplified Arabic" panose="02020603050405020304" pitchFamily="18" charset="-78"/>
              </a:rPr>
              <a:t>. </a:t>
            </a:r>
            <a:r>
              <a:rPr lang="ar-SA" sz="2600" dirty="0">
                <a:latin typeface="Simplified Arabic" panose="02020603050405020304" pitchFamily="18" charset="-78"/>
                <a:cs typeface="Simplified Arabic" panose="02020603050405020304" pitchFamily="18" charset="-78"/>
              </a:rPr>
              <a:t>التعرف على الجذور الثقافية لطرق الإدارة الدخيلة إذ أن التعرف على الدوافع الثقافية لبعض </a:t>
            </a:r>
            <a:r>
              <a:rPr lang="ar-SA" sz="2600" dirty="0" smtClean="0">
                <a:latin typeface="Simplified Arabic" panose="02020603050405020304" pitchFamily="18" charset="-78"/>
                <a:cs typeface="Simplified Arabic" panose="02020603050405020304" pitchFamily="18" charset="-78"/>
              </a:rPr>
              <a:t>تقنيات</a:t>
            </a:r>
            <a:r>
              <a:rPr lang="ar-DZ"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الإدارة </a:t>
            </a:r>
            <a:r>
              <a:rPr lang="ar-SA" sz="2600" dirty="0">
                <a:latin typeface="Simplified Arabic" panose="02020603050405020304" pitchFamily="18" charset="-78"/>
                <a:cs typeface="Simplified Arabic" panose="02020603050405020304" pitchFamily="18" charset="-78"/>
              </a:rPr>
              <a:t>الدخيلة غير المتماشية مع واقع المنظمات كفيل بالمساعدة على فهم طبيعة مشاكل المنظمات </a:t>
            </a:r>
            <a:r>
              <a:rPr lang="ar-SA" sz="2600" dirty="0" smtClean="0">
                <a:latin typeface="Simplified Arabic" panose="02020603050405020304" pitchFamily="18" charset="-78"/>
                <a:cs typeface="Simplified Arabic" panose="02020603050405020304" pitchFamily="18" charset="-78"/>
              </a:rPr>
              <a:t>و</a:t>
            </a:r>
            <a:r>
              <a:rPr lang="ar-DZ"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هكذا </a:t>
            </a:r>
            <a:r>
              <a:rPr lang="ar-SA" sz="2600" dirty="0">
                <a:latin typeface="Simplified Arabic" panose="02020603050405020304" pitchFamily="18" charset="-78"/>
                <a:cs typeface="Simplified Arabic" panose="02020603050405020304" pitchFamily="18" charset="-78"/>
              </a:rPr>
              <a:t>يتسنى استبدال بعض تقنيات الإدارة المستوردة بما يقابلها في الواقع المحلي</a:t>
            </a:r>
            <a:r>
              <a:rPr lang="en-US" sz="2600" dirty="0" smtClean="0">
                <a:latin typeface="Simplified Arabic" panose="02020603050405020304" pitchFamily="18" charset="-78"/>
                <a:cs typeface="Simplified Arabic" panose="02020603050405020304" pitchFamily="18" charset="-78"/>
              </a:rPr>
              <a:t>.</a:t>
            </a:r>
            <a:endParaRPr lang="ar-DZ" sz="2600" dirty="0" smtClean="0">
              <a:latin typeface="Simplified Arabic" panose="02020603050405020304" pitchFamily="18" charset="-78"/>
              <a:cs typeface="Simplified Arabic" panose="02020603050405020304" pitchFamily="18" charset="-78"/>
            </a:endParaRPr>
          </a:p>
          <a:p>
            <a:pPr marL="0" indent="0" algn="just" rtl="1">
              <a:buNone/>
            </a:pPr>
            <a:r>
              <a:rPr lang="en-US" sz="2600" dirty="0" smtClean="0">
                <a:latin typeface="Simplified Arabic" panose="02020603050405020304" pitchFamily="18" charset="-78"/>
                <a:cs typeface="Simplified Arabic" panose="02020603050405020304" pitchFamily="18" charset="-78"/>
              </a:rPr>
              <a:t>.</a:t>
            </a:r>
            <a:r>
              <a:rPr lang="ar-SA" sz="2600" b="1" dirty="0">
                <a:latin typeface="Simplified Arabic" panose="02020603050405020304" pitchFamily="18" charset="-78"/>
                <a:cs typeface="Simplified Arabic" panose="02020603050405020304" pitchFamily="18" charset="-78"/>
              </a:rPr>
              <a:t> ٤</a:t>
            </a:r>
            <a:r>
              <a:rPr lang="en-US" sz="2600" dirty="0" smtClean="0">
                <a:latin typeface="Simplified Arabic" panose="02020603050405020304" pitchFamily="18" charset="-78"/>
                <a:cs typeface="Simplified Arabic" panose="02020603050405020304" pitchFamily="18" charset="-78"/>
              </a:rPr>
              <a:t> </a:t>
            </a:r>
            <a:r>
              <a:rPr lang="ar-SA" sz="2600" dirty="0">
                <a:latin typeface="Simplified Arabic" panose="02020603050405020304" pitchFamily="18" charset="-78"/>
                <a:cs typeface="Simplified Arabic" panose="02020603050405020304" pitchFamily="18" charset="-78"/>
              </a:rPr>
              <a:t>إيجاد قيم خاصة بالمنظمة إذ يمكن من خلال بلورة ثقافة تنظيمية سليمة متمحورة حول </a:t>
            </a:r>
            <a:r>
              <a:rPr lang="ar-SA" sz="2600" dirty="0" smtClean="0">
                <a:latin typeface="Simplified Arabic" panose="02020603050405020304" pitchFamily="18" charset="-78"/>
                <a:cs typeface="Simplified Arabic" panose="02020603050405020304" pitchFamily="18" charset="-78"/>
              </a:rPr>
              <a:t>الأهداف</a:t>
            </a:r>
            <a:r>
              <a:rPr lang="ar-DZ"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التنظيمية </a:t>
            </a:r>
            <a:r>
              <a:rPr lang="ar-SA" sz="2600" dirty="0">
                <a:latin typeface="Simplified Arabic" panose="02020603050405020304" pitchFamily="18" charset="-78"/>
                <a:cs typeface="Simplified Arabic" panose="02020603050405020304" pitchFamily="18" charset="-78"/>
              </a:rPr>
              <a:t>توحيد و صهر القيم المختلفة في بوتقة واحدة، و يكون ذلك من خلال التكوين و الإعلام </a:t>
            </a:r>
            <a:r>
              <a:rPr lang="ar-SA" sz="2600" dirty="0" smtClean="0">
                <a:latin typeface="Simplified Arabic" panose="02020603050405020304" pitchFamily="18" charset="-78"/>
                <a:cs typeface="Simplified Arabic" panose="02020603050405020304" pitchFamily="18" charset="-78"/>
              </a:rPr>
              <a:t>الداخلي</a:t>
            </a:r>
            <a:r>
              <a:rPr lang="ar-DZ" sz="2600" dirty="0" smtClean="0">
                <a:latin typeface="Simplified Arabic" panose="02020603050405020304" pitchFamily="18" charset="-78"/>
                <a:cs typeface="Simplified Arabic" panose="02020603050405020304" pitchFamily="18" charset="-78"/>
              </a:rPr>
              <a:t>,</a:t>
            </a:r>
          </a:p>
          <a:p>
            <a:pPr marL="0" indent="0" algn="just" rtl="1">
              <a:buNone/>
            </a:pPr>
            <a:r>
              <a:rPr lang="ar-SA" sz="2600" b="1" dirty="0">
                <a:latin typeface="Simplified Arabic" panose="02020603050405020304" pitchFamily="18" charset="-78"/>
                <a:cs typeface="Simplified Arabic" panose="02020603050405020304" pitchFamily="18" charset="-78"/>
              </a:rPr>
              <a:t>أبعاد التفاعل بين الثقافة التنظيمية و الفعالية التنظيمية</a:t>
            </a:r>
            <a:endParaRPr lang="fr-FR" sz="2600" dirty="0">
              <a:latin typeface="Simplified Arabic" panose="02020603050405020304" pitchFamily="18" charset="-78"/>
              <a:cs typeface="Simplified Arabic" panose="02020603050405020304" pitchFamily="18" charset="-78"/>
            </a:endParaRPr>
          </a:p>
          <a:p>
            <a:pPr marL="0" indent="0" algn="just" rtl="1">
              <a:buNone/>
            </a:pPr>
            <a:r>
              <a:rPr lang="ar-SA" sz="2600" dirty="0">
                <a:latin typeface="Simplified Arabic" panose="02020603050405020304" pitchFamily="18" charset="-78"/>
                <a:cs typeface="Simplified Arabic" panose="02020603050405020304" pitchFamily="18" charset="-78"/>
              </a:rPr>
              <a:t>و تعزيز القيم الموجبة و تكرار اللقاءات الهادفة إلى تحسين </a:t>
            </a:r>
            <a:r>
              <a:rPr lang="ar-SA" sz="2600" dirty="0" smtClean="0">
                <a:latin typeface="Simplified Arabic" panose="02020603050405020304" pitchFamily="18" charset="-78"/>
                <a:cs typeface="Simplified Arabic" panose="02020603050405020304" pitchFamily="18" charset="-78"/>
              </a:rPr>
              <a:t>الاتصال </a:t>
            </a:r>
            <a:r>
              <a:rPr lang="ar-SA" sz="2600" dirty="0">
                <a:latin typeface="Simplified Arabic" panose="02020603050405020304" pitchFamily="18" charset="-78"/>
                <a:cs typeface="Simplified Arabic" panose="02020603050405020304" pitchFamily="18" charset="-78"/>
              </a:rPr>
              <a:t>و رفع درجة </a:t>
            </a:r>
            <a:r>
              <a:rPr lang="ar-SA" sz="2600" dirty="0" smtClean="0">
                <a:latin typeface="Simplified Arabic" panose="02020603050405020304" pitchFamily="18" charset="-78"/>
                <a:cs typeface="Simplified Arabic" panose="02020603050405020304" pitchFamily="18" charset="-78"/>
              </a:rPr>
              <a:t>الانتماء </a:t>
            </a:r>
            <a:r>
              <a:rPr lang="ar-SA" sz="2600" dirty="0">
                <a:latin typeface="Simplified Arabic" panose="02020603050405020304" pitchFamily="18" charset="-78"/>
                <a:cs typeface="Simplified Arabic" panose="02020603050405020304" pitchFamily="18" charset="-78"/>
              </a:rPr>
              <a:t>و </a:t>
            </a:r>
            <a:r>
              <a:rPr lang="ar-SA" sz="2600" dirty="0" smtClean="0">
                <a:latin typeface="Simplified Arabic" panose="02020603050405020304" pitchFamily="18" charset="-78"/>
                <a:cs typeface="Simplified Arabic" panose="02020603050405020304" pitchFamily="18" charset="-78"/>
              </a:rPr>
              <a:t>الولاء</a:t>
            </a:r>
            <a:r>
              <a:rPr lang="ar-DZ"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التنظيميين إذ </a:t>
            </a:r>
            <a:r>
              <a:rPr lang="ar-SA" sz="2600" dirty="0">
                <a:latin typeface="Simplified Arabic" panose="02020603050405020304" pitchFamily="18" charset="-78"/>
                <a:cs typeface="Simplified Arabic" panose="02020603050405020304" pitchFamily="18" charset="-78"/>
              </a:rPr>
              <a:t>تساهم هذه الإجراءات في الخفض من تناقض القيم داخل المنظمة ووضع أسس سليمة للثقافة التنظيمية المبنية على وحدة الأهداف التنظيمية و قوة </a:t>
            </a:r>
            <a:r>
              <a:rPr lang="ar-SA" sz="2600" dirty="0" smtClean="0">
                <a:latin typeface="Simplified Arabic" panose="02020603050405020304" pitchFamily="18" charset="-78"/>
                <a:cs typeface="Simplified Arabic" panose="02020603050405020304" pitchFamily="18" charset="-78"/>
              </a:rPr>
              <a:t>الانتماء</a:t>
            </a:r>
            <a:r>
              <a:rPr lang="en-US" sz="2600" dirty="0" smtClean="0">
                <a:latin typeface="Simplified Arabic" panose="02020603050405020304" pitchFamily="18" charset="-78"/>
                <a:cs typeface="Simplified Arabic" panose="02020603050405020304" pitchFamily="18" charset="-78"/>
              </a:rPr>
              <a:t>.</a:t>
            </a:r>
            <a:endParaRPr lang="fr-FR" sz="2600" dirty="0">
              <a:latin typeface="Simplified Arabic" panose="02020603050405020304" pitchFamily="18" charset="-78"/>
              <a:cs typeface="Simplified Arabic" panose="02020603050405020304" pitchFamily="18" charset="-78"/>
            </a:endParaRPr>
          </a:p>
          <a:p>
            <a:pPr marL="0" indent="0" algn="just" rtl="1">
              <a:buNone/>
            </a:pPr>
            <a:endParaRPr lang="fr-FR" sz="2600" dirty="0">
              <a:latin typeface="Simplified Arabic" panose="02020603050405020304" pitchFamily="18" charset="-78"/>
              <a:cs typeface="Simplified Arabic" panose="02020603050405020304" pitchFamily="18" charset="-78"/>
            </a:endParaRPr>
          </a:p>
          <a:p>
            <a:pPr marL="0" indent="0" algn="just" rtl="1">
              <a:buNone/>
            </a:pPr>
            <a:endParaRPr lang="fr-FR" sz="2600" dirty="0">
              <a:latin typeface="Simplified Arabic" panose="02020603050405020304" pitchFamily="18" charset="-78"/>
              <a:cs typeface="Simplified Arabic" panose="02020603050405020304" pitchFamily="18" charset="-78"/>
            </a:endParaRPr>
          </a:p>
          <a:p>
            <a:pPr marL="0" indent="0" algn="just" rtl="1">
              <a:buNone/>
            </a:pPr>
            <a:endParaRPr lang="fr-FR" dirty="0"/>
          </a:p>
        </p:txBody>
      </p:sp>
    </p:spTree>
    <p:extLst>
      <p:ext uri="{BB962C8B-B14F-4D97-AF65-F5344CB8AC3E}">
        <p14:creationId xmlns:p14="http://schemas.microsoft.com/office/powerpoint/2010/main" xmlns="" val="35817700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66900" y="241300"/>
            <a:ext cx="9636123" cy="5968999"/>
          </a:xfrm>
        </p:spPr>
        <p:txBody>
          <a:bodyPr>
            <a:normAutofit/>
          </a:bodyPr>
          <a:lstStyle/>
          <a:p>
            <a:pPr marL="0" indent="0" algn="just" rtl="1">
              <a:buNone/>
            </a:pPr>
            <a:endParaRPr lang="ar-DZ" sz="800" b="1" dirty="0" smtClean="0"/>
          </a:p>
          <a:p>
            <a:pPr marL="0" indent="0" algn="just" rtl="1">
              <a:buNone/>
            </a:pPr>
            <a:r>
              <a:rPr lang="ar-SA" b="1" dirty="0" smtClean="0">
                <a:latin typeface="Simplified Arabic" panose="02020603050405020304" pitchFamily="18" charset="-78"/>
                <a:cs typeface="Simplified Arabic" panose="02020603050405020304" pitchFamily="18" charset="-78"/>
              </a:rPr>
              <a:t>ب</a:t>
            </a:r>
            <a:r>
              <a:rPr lang="en-US" b="1" dirty="0">
                <a:latin typeface="Simplified Arabic" panose="02020603050405020304" pitchFamily="18" charset="-78"/>
                <a:cs typeface="Simplified Arabic" panose="02020603050405020304" pitchFamily="18" charset="-78"/>
              </a:rPr>
              <a:t>-</a:t>
            </a:r>
            <a:r>
              <a:rPr lang="ar-SA" b="1" dirty="0">
                <a:latin typeface="Simplified Arabic" panose="02020603050405020304" pitchFamily="18" charset="-78"/>
                <a:cs typeface="Simplified Arabic" panose="02020603050405020304" pitchFamily="18" charset="-78"/>
              </a:rPr>
              <a:t>المتطلبات السلوكية لتحقيق الفعالية التنظيمية</a:t>
            </a:r>
            <a:endParaRPr lang="fr-FR" dirty="0">
              <a:latin typeface="Simplified Arabic" panose="02020603050405020304" pitchFamily="18" charset="-78"/>
              <a:cs typeface="Simplified Arabic" panose="02020603050405020304" pitchFamily="18" charset="-78"/>
            </a:endParaRPr>
          </a:p>
          <a:p>
            <a:pPr marL="0" indent="0" algn="just" rtl="1">
              <a:buNone/>
            </a:pPr>
            <a:r>
              <a:rPr lang="ar-SA" dirty="0">
                <a:latin typeface="Simplified Arabic" panose="02020603050405020304" pitchFamily="18" charset="-78"/>
                <a:cs typeface="Simplified Arabic" panose="02020603050405020304" pitchFamily="18" charset="-78"/>
              </a:rPr>
              <a:t>بعد أن تطرقنا إلى بعض المظاهر السلوكية الناتجة عن تناقض القيم وعدم تكيف العاملين معها نتطرق إلى بعض المتطلبات السلوكية للمنظمات حتى تتمكن من تحقيق الفعالية التنظيمية و التي تتمثل في</a:t>
            </a:r>
            <a:r>
              <a:rPr lang="en-US" dirty="0" smtClean="0">
                <a:latin typeface="Simplified Arabic" panose="02020603050405020304" pitchFamily="18" charset="-78"/>
                <a:cs typeface="Simplified Arabic" panose="02020603050405020304" pitchFamily="18" charset="-78"/>
              </a:rPr>
              <a:t>:</a:t>
            </a:r>
            <a:endParaRPr lang="ar-DZ" dirty="0" smtClean="0">
              <a:latin typeface="Simplified Arabic" panose="02020603050405020304" pitchFamily="18" charset="-78"/>
              <a:cs typeface="Simplified Arabic" panose="02020603050405020304" pitchFamily="18" charset="-78"/>
            </a:endParaRPr>
          </a:p>
          <a:p>
            <a:pPr marL="0" indent="0" algn="just" rtl="1">
              <a:buNone/>
            </a:pPr>
            <a:r>
              <a:rPr lang="en-US" b="1" dirty="0">
                <a:latin typeface="Simplified Arabic" panose="02020603050405020304" pitchFamily="18" charset="-78"/>
                <a:cs typeface="Simplified Arabic" panose="02020603050405020304" pitchFamily="18" charset="-78"/>
              </a:rPr>
              <a:t>. </a:t>
            </a:r>
            <a:r>
              <a:rPr lang="ar-SA" b="1" dirty="0">
                <a:latin typeface="Simplified Arabic" panose="02020603050405020304" pitchFamily="18" charset="-78"/>
                <a:cs typeface="Simplified Arabic" panose="02020603050405020304" pitchFamily="18" charset="-78"/>
              </a:rPr>
              <a:t>النظرة للعمل</a:t>
            </a:r>
            <a:r>
              <a:rPr lang="en-US" dirty="0">
                <a:latin typeface="Simplified Arabic" panose="02020603050405020304" pitchFamily="18" charset="-78"/>
                <a:cs typeface="Simplified Arabic" panose="02020603050405020304" pitchFamily="18" charset="-78"/>
              </a:rPr>
              <a:t>: </a:t>
            </a:r>
            <a:r>
              <a:rPr lang="ar-SA" dirty="0">
                <a:latin typeface="Simplified Arabic" panose="02020603050405020304" pitchFamily="18" charset="-78"/>
                <a:cs typeface="Simplified Arabic" panose="02020603050405020304" pitchFamily="18" charset="-78"/>
              </a:rPr>
              <a:t>يحقق العمل المكانة </a:t>
            </a:r>
            <a:r>
              <a:rPr lang="ar-SA" dirty="0" err="1">
                <a:latin typeface="Simplified Arabic" panose="02020603050405020304" pitchFamily="18" charset="-78"/>
                <a:cs typeface="Simplified Arabic" panose="02020603050405020304" pitchFamily="18" charset="-78"/>
              </a:rPr>
              <a:t>الإجتماعية</a:t>
            </a:r>
            <a:r>
              <a:rPr lang="ar-SA" dirty="0">
                <a:latin typeface="Simplified Arabic" panose="02020603050405020304" pitchFamily="18" charset="-78"/>
                <a:cs typeface="Simplified Arabic" panose="02020603050405020304" pitchFamily="18" charset="-78"/>
              </a:rPr>
              <a:t> للعامل إذ تعتبر البطالة مؤشرا عن فشل المجتمع كما </a:t>
            </a:r>
            <a:r>
              <a:rPr lang="ar-SA" dirty="0" smtClean="0">
                <a:latin typeface="Simplified Arabic" panose="02020603050405020304" pitchFamily="18" charset="-78"/>
                <a:cs typeface="Simplified Arabic" panose="02020603050405020304" pitchFamily="18" charset="-78"/>
              </a:rPr>
              <a:t>أن</a:t>
            </a:r>
            <a:r>
              <a:rPr lang="ar-DZ" dirty="0" smtClean="0">
                <a:latin typeface="Simplified Arabic" panose="02020603050405020304" pitchFamily="18" charset="-78"/>
                <a:cs typeface="Simplified Arabic" panose="02020603050405020304" pitchFamily="18" charset="-78"/>
              </a:rPr>
              <a:t> </a:t>
            </a:r>
            <a:r>
              <a:rPr lang="ar-SA" dirty="0" smtClean="0">
                <a:latin typeface="Simplified Arabic" panose="02020603050405020304" pitchFamily="18" charset="-78"/>
                <a:cs typeface="Simplified Arabic" panose="02020603050405020304" pitchFamily="18" charset="-78"/>
              </a:rPr>
              <a:t>أمن </a:t>
            </a:r>
            <a:r>
              <a:rPr lang="ar-SA" dirty="0">
                <a:latin typeface="Simplified Arabic" panose="02020603050405020304" pitchFamily="18" charset="-78"/>
                <a:cs typeface="Simplified Arabic" panose="02020603050405020304" pitchFamily="18" charset="-78"/>
              </a:rPr>
              <a:t>الفرد مرتبط بالأمن المهني، فواقع التنظيم يتطلب من العامل المحافظة على عمله و مركزه المهني مما يساهم في تبني الفرد القيم التي تقوم على احترام العمل و تقديره</a:t>
            </a:r>
            <a:r>
              <a:rPr lang="en-US" dirty="0">
                <a:latin typeface="Simplified Arabic" panose="02020603050405020304" pitchFamily="18" charset="-78"/>
                <a:cs typeface="Simplified Arabic" panose="02020603050405020304" pitchFamily="18" charset="-78"/>
              </a:rPr>
              <a:t>.</a:t>
            </a:r>
            <a:endParaRPr lang="fr-FR" dirty="0">
              <a:latin typeface="Simplified Arabic" panose="02020603050405020304" pitchFamily="18" charset="-78"/>
              <a:cs typeface="Simplified Arabic" panose="02020603050405020304" pitchFamily="18" charset="-78"/>
            </a:endParaRPr>
          </a:p>
          <a:p>
            <a:pPr marL="0" indent="0" algn="just" rtl="1">
              <a:buNone/>
            </a:pPr>
            <a:r>
              <a:rPr lang="ar-SA" b="1" dirty="0">
                <a:latin typeface="Simplified Arabic" panose="02020603050405020304" pitchFamily="18" charset="-78"/>
                <a:cs typeface="Simplified Arabic" panose="02020603050405020304" pitchFamily="18" charset="-78"/>
              </a:rPr>
              <a:t>٢</a:t>
            </a:r>
            <a:r>
              <a:rPr lang="en-US" b="1" dirty="0">
                <a:latin typeface="Simplified Arabic" panose="02020603050405020304" pitchFamily="18" charset="-78"/>
                <a:cs typeface="Simplified Arabic" panose="02020603050405020304" pitchFamily="18" charset="-78"/>
              </a:rPr>
              <a:t>. </a:t>
            </a:r>
            <a:r>
              <a:rPr lang="ar-SA" b="1" dirty="0">
                <a:latin typeface="Simplified Arabic" panose="02020603050405020304" pitchFamily="18" charset="-78"/>
                <a:cs typeface="Simplified Arabic" panose="02020603050405020304" pitchFamily="18" charset="-78"/>
              </a:rPr>
              <a:t>احترام الوقت و المواظبة</a:t>
            </a:r>
            <a:r>
              <a:rPr lang="en-US" dirty="0">
                <a:latin typeface="Simplified Arabic" panose="02020603050405020304" pitchFamily="18" charset="-78"/>
                <a:cs typeface="Simplified Arabic" panose="02020603050405020304" pitchFamily="18" charset="-78"/>
              </a:rPr>
              <a:t>: </a:t>
            </a:r>
            <a:r>
              <a:rPr lang="ar-SA" dirty="0">
                <a:latin typeface="Simplified Arabic" panose="02020603050405020304" pitchFamily="18" charset="-78"/>
                <a:cs typeface="Simplified Arabic" panose="02020603050405020304" pitchFamily="18" charset="-78"/>
              </a:rPr>
              <a:t>تتطلب المنظمات الحديثة من الفرد احترام الوقت و الواجب المهني و </a:t>
            </a:r>
            <a:r>
              <a:rPr lang="ar-SA" dirty="0" err="1">
                <a:latin typeface="Simplified Arabic" panose="02020603050405020304" pitchFamily="18" charset="-78"/>
                <a:cs typeface="Simplified Arabic" panose="02020603050405020304" pitchFamily="18" charset="-78"/>
              </a:rPr>
              <a:t>الإلتزام</a:t>
            </a:r>
            <a:r>
              <a:rPr lang="ar-SA" dirty="0">
                <a:latin typeface="Simplified Arabic" panose="02020603050405020304" pitchFamily="18" charset="-78"/>
                <a:cs typeface="Simplified Arabic" panose="02020603050405020304" pitchFamily="18" charset="-78"/>
              </a:rPr>
              <a:t> بمسؤولياته</a:t>
            </a:r>
            <a:r>
              <a:rPr lang="en-US" dirty="0">
                <a:latin typeface="Simplified Arabic" panose="02020603050405020304" pitchFamily="18" charset="-78"/>
                <a:cs typeface="Simplified Arabic" panose="02020603050405020304" pitchFamily="18" charset="-78"/>
              </a:rPr>
              <a:t>.</a:t>
            </a:r>
            <a:endParaRPr lang="fr-FR" dirty="0">
              <a:latin typeface="Simplified Arabic" panose="02020603050405020304" pitchFamily="18" charset="-78"/>
              <a:cs typeface="Simplified Arabic" panose="02020603050405020304" pitchFamily="18" charset="-78"/>
            </a:endParaRPr>
          </a:p>
          <a:p>
            <a:pPr marL="0" indent="0" algn="just" rtl="1">
              <a:buNone/>
            </a:pPr>
            <a:r>
              <a:rPr lang="ar-SA" b="1" dirty="0">
                <a:latin typeface="Simplified Arabic" panose="02020603050405020304" pitchFamily="18" charset="-78"/>
                <a:cs typeface="Simplified Arabic" panose="02020603050405020304" pitchFamily="18" charset="-78"/>
              </a:rPr>
              <a:t>٣</a:t>
            </a:r>
            <a:r>
              <a:rPr lang="en-US" b="1" dirty="0">
                <a:latin typeface="Simplified Arabic" panose="02020603050405020304" pitchFamily="18" charset="-78"/>
                <a:cs typeface="Simplified Arabic" panose="02020603050405020304" pitchFamily="18" charset="-78"/>
              </a:rPr>
              <a:t>. </a:t>
            </a:r>
            <a:r>
              <a:rPr lang="ar-SA" b="1" dirty="0">
                <a:latin typeface="Simplified Arabic" panose="02020603050405020304" pitchFamily="18" charset="-78"/>
                <a:cs typeface="Simplified Arabic" panose="02020603050405020304" pitchFamily="18" charset="-78"/>
              </a:rPr>
              <a:t>قيادة المنظمة و العلاقات رسمية</a:t>
            </a:r>
            <a:r>
              <a:rPr lang="en-US" dirty="0">
                <a:latin typeface="Simplified Arabic" panose="02020603050405020304" pitchFamily="18" charset="-78"/>
                <a:cs typeface="Simplified Arabic" panose="02020603050405020304" pitchFamily="18" charset="-78"/>
              </a:rPr>
              <a:t>: </a:t>
            </a:r>
            <a:r>
              <a:rPr lang="ar-SA" dirty="0">
                <a:latin typeface="Simplified Arabic" panose="02020603050405020304" pitchFamily="18" charset="-78"/>
                <a:cs typeface="Simplified Arabic" panose="02020603050405020304" pitchFamily="18" charset="-78"/>
              </a:rPr>
              <a:t>إن العلاقات بين القادة و العمال علاقات رسمية تنظمها القوانين لهذا نجد أن للقيم الثقافية السائدة دور محدود في المنظمات الحديثة، كما أن القائد يعامل الفرد على أساس كفاءاته في الإدارة و ليس على أساس السلوكيات الشخصية</a:t>
            </a:r>
            <a:r>
              <a:rPr lang="en-US" dirty="0">
                <a:latin typeface="Simplified Arabic" panose="02020603050405020304" pitchFamily="18" charset="-78"/>
                <a:cs typeface="Simplified Arabic" panose="02020603050405020304" pitchFamily="18" charset="-78"/>
              </a:rPr>
              <a:t>.</a:t>
            </a:r>
            <a:endParaRPr lang="fr-FR" dirty="0">
              <a:latin typeface="Simplified Arabic" panose="02020603050405020304" pitchFamily="18" charset="-78"/>
              <a:cs typeface="Simplified Arabic" panose="02020603050405020304" pitchFamily="18" charset="-78"/>
            </a:endParaRPr>
          </a:p>
          <a:p>
            <a:pPr marL="0" indent="0" algn="just" rtl="1">
              <a:buNone/>
            </a:pPr>
            <a:endParaRPr lang="fr-FR" dirty="0">
              <a:latin typeface="Simplified Arabic" panose="02020603050405020304" pitchFamily="18" charset="-78"/>
              <a:cs typeface="Simplified Arabic" panose="02020603050405020304" pitchFamily="18" charset="-78"/>
            </a:endParaRPr>
          </a:p>
          <a:p>
            <a:endParaRPr lang="fr-FR" dirty="0"/>
          </a:p>
        </p:txBody>
      </p:sp>
    </p:spTree>
    <p:extLst>
      <p:ext uri="{BB962C8B-B14F-4D97-AF65-F5344CB8AC3E}">
        <p14:creationId xmlns:p14="http://schemas.microsoft.com/office/powerpoint/2010/main" xmlns="" val="40779592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مقياس : اتخاذ القرار والسلوك الانساني</a:t>
            </a:r>
            <a:endParaRPr lang="fr-FR" dirty="0"/>
          </a:p>
        </p:txBody>
      </p:sp>
      <p:sp>
        <p:nvSpPr>
          <p:cNvPr id="3" name="Sous-titre 2"/>
          <p:cNvSpPr>
            <a:spLocks noGrp="1"/>
          </p:cNvSpPr>
          <p:nvPr>
            <p:ph type="subTitle" idx="1"/>
          </p:nvPr>
        </p:nvSpPr>
        <p:spPr/>
        <p:txBody>
          <a:bodyPr>
            <a:normAutofit lnSpcReduction="10000"/>
          </a:bodyPr>
          <a:lstStyle/>
          <a:p>
            <a:pPr algn="l"/>
            <a:r>
              <a:rPr lang="ar-DZ" sz="2800" b="1" dirty="0" smtClean="0"/>
              <a:t>الأستاذة: صحراوي وافية</a:t>
            </a:r>
          </a:p>
          <a:p>
            <a:pPr algn="l"/>
            <a:r>
              <a:rPr lang="ar-DZ" dirty="0" smtClean="0"/>
              <a:t>جامعة الجزائر 02</a:t>
            </a:r>
          </a:p>
          <a:p>
            <a:pPr algn="r"/>
            <a:r>
              <a:rPr lang="ar-DZ" dirty="0" smtClean="0"/>
              <a:t>الدرس7</a:t>
            </a:r>
            <a:endParaRPr lang="fr-FR" dirty="0"/>
          </a:p>
        </p:txBody>
      </p:sp>
    </p:spTree>
    <p:extLst>
      <p:ext uri="{BB962C8B-B14F-4D97-AF65-F5344CB8AC3E}">
        <p14:creationId xmlns:p14="http://schemas.microsoft.com/office/powerpoint/2010/main" xmlns="" val="8309242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89100" y="520700"/>
            <a:ext cx="10121900" cy="5460999"/>
          </a:xfrm>
        </p:spPr>
        <p:txBody>
          <a:bodyPr/>
          <a:lstStyle/>
          <a:p>
            <a:pPr marL="0" indent="0" algn="just" rtl="1">
              <a:buNone/>
            </a:pPr>
            <a:r>
              <a:rPr lang="ar-SA" sz="2600" b="1" dirty="0">
                <a:latin typeface="Simplified Arabic" panose="02020603050405020304" pitchFamily="18" charset="-78"/>
                <a:cs typeface="Simplified Arabic" panose="02020603050405020304" pitchFamily="18" charset="-78"/>
              </a:rPr>
              <a:t>٤</a:t>
            </a:r>
            <a:r>
              <a:rPr lang="en-US" sz="2600" b="1" dirty="0">
                <a:latin typeface="Simplified Arabic" panose="02020603050405020304" pitchFamily="18" charset="-78"/>
                <a:cs typeface="Simplified Arabic" panose="02020603050405020304" pitchFamily="18" charset="-78"/>
              </a:rPr>
              <a:t>. </a:t>
            </a:r>
            <a:r>
              <a:rPr lang="ar-SA" sz="2600" b="1" dirty="0" smtClean="0">
                <a:latin typeface="Simplified Arabic" panose="02020603050405020304" pitchFamily="18" charset="-78"/>
                <a:cs typeface="Simplified Arabic" panose="02020603050405020304" pitchFamily="18" charset="-78"/>
              </a:rPr>
              <a:t>الانضباط </a:t>
            </a:r>
            <a:r>
              <a:rPr lang="ar-SA" sz="2600" b="1" dirty="0">
                <a:latin typeface="Simplified Arabic" panose="02020603050405020304" pitchFamily="18" charset="-78"/>
                <a:cs typeface="Simplified Arabic" panose="02020603050405020304" pitchFamily="18" charset="-78"/>
              </a:rPr>
              <a:t>في العمل</a:t>
            </a:r>
            <a:r>
              <a:rPr lang="en-US" sz="2600" dirty="0">
                <a:latin typeface="Simplified Arabic" panose="02020603050405020304" pitchFamily="18" charset="-78"/>
                <a:cs typeface="Simplified Arabic" panose="02020603050405020304" pitchFamily="18" charset="-78"/>
              </a:rPr>
              <a:t>: </a:t>
            </a:r>
            <a:r>
              <a:rPr lang="ar-SA" sz="2600" dirty="0">
                <a:latin typeface="Simplified Arabic" panose="02020603050405020304" pitchFamily="18" charset="-78"/>
                <a:cs typeface="Simplified Arabic" panose="02020603050405020304" pitchFamily="18" charset="-78"/>
              </a:rPr>
              <a:t>إن العلاقات الرسمية السائدة في المنظمة تحدد دور كل عضو فيها و هو ما يؤدي إلى الرفع من معدل </a:t>
            </a:r>
            <a:r>
              <a:rPr lang="ar-SA" sz="2600" dirty="0" smtClean="0">
                <a:latin typeface="Simplified Arabic" panose="02020603050405020304" pitchFamily="18" charset="-78"/>
                <a:cs typeface="Simplified Arabic" panose="02020603050405020304" pitchFamily="18" charset="-78"/>
              </a:rPr>
              <a:t>الانضباط </a:t>
            </a:r>
            <a:r>
              <a:rPr lang="ar-SA" sz="2600" dirty="0">
                <a:latin typeface="Simplified Arabic" panose="02020603050405020304" pitchFamily="18" charset="-78"/>
                <a:cs typeface="Simplified Arabic" panose="02020603050405020304" pitchFamily="18" charset="-78"/>
              </a:rPr>
              <a:t>و التقليل من الأسباب الخارجية</a:t>
            </a:r>
            <a:r>
              <a:rPr lang="en-US" sz="2600" dirty="0">
                <a:latin typeface="Simplified Arabic" panose="02020603050405020304" pitchFamily="18" charset="-78"/>
                <a:cs typeface="Simplified Arabic" panose="02020603050405020304" pitchFamily="18" charset="-78"/>
              </a:rPr>
              <a:t>-</a:t>
            </a:r>
            <a:r>
              <a:rPr lang="ar-SA" sz="2600" dirty="0">
                <a:latin typeface="Simplified Arabic" panose="02020603050405020304" pitchFamily="18" charset="-78"/>
                <a:cs typeface="Simplified Arabic" panose="02020603050405020304" pitchFamily="18" charset="-78"/>
              </a:rPr>
              <a:t>البيئية</a:t>
            </a:r>
            <a:r>
              <a:rPr lang="en-US" sz="2600" dirty="0">
                <a:latin typeface="Simplified Arabic" panose="02020603050405020304" pitchFamily="18" charset="-78"/>
                <a:cs typeface="Simplified Arabic" panose="02020603050405020304" pitchFamily="18" charset="-78"/>
              </a:rPr>
              <a:t>- </a:t>
            </a:r>
            <a:r>
              <a:rPr lang="ar-SA" sz="2600" dirty="0">
                <a:latin typeface="Simplified Arabic" panose="02020603050405020304" pitchFamily="18" charset="-78"/>
                <a:cs typeface="Simplified Arabic" panose="02020603050405020304" pitchFamily="18" charset="-78"/>
              </a:rPr>
              <a:t>و </a:t>
            </a:r>
            <a:r>
              <a:rPr lang="ar-SA" sz="2600" dirty="0" smtClean="0">
                <a:latin typeface="Simplified Arabic" panose="02020603050405020304" pitchFamily="18" charset="-78"/>
                <a:cs typeface="Simplified Arabic" panose="02020603050405020304" pitchFamily="18" charset="-78"/>
              </a:rPr>
              <a:t>الاجتماعية </a:t>
            </a:r>
            <a:r>
              <a:rPr lang="ar-SA" sz="2600" dirty="0">
                <a:latin typeface="Simplified Arabic" panose="02020603050405020304" pitchFamily="18" charset="-78"/>
                <a:cs typeface="Simplified Arabic" panose="02020603050405020304" pitchFamily="18" charset="-78"/>
              </a:rPr>
              <a:t>و الثقافية للصراع، ولعل من أشهر صور الصراعات التنظيمية ما ينشأ بين </a:t>
            </a:r>
            <a:r>
              <a:rPr lang="ar-SA" sz="2600" dirty="0" smtClean="0">
                <a:latin typeface="Simplified Arabic" panose="02020603050405020304" pitchFamily="18" charset="-78"/>
                <a:cs typeface="Simplified Arabic" panose="02020603050405020304" pitchFamily="18" charset="-78"/>
              </a:rPr>
              <a:t>الإدارة</a:t>
            </a:r>
            <a:r>
              <a:rPr lang="ar-DZ" sz="2600" dirty="0" smtClean="0">
                <a:latin typeface="Simplified Arabic" panose="02020603050405020304" pitchFamily="18" charset="-78"/>
                <a:cs typeface="Simplified Arabic" panose="02020603050405020304" pitchFamily="18" charset="-78"/>
              </a:rPr>
              <a:t>(متخذ القرار)</a:t>
            </a:r>
            <a:r>
              <a:rPr lang="ar-SA" sz="2600" dirty="0" smtClean="0">
                <a:latin typeface="Simplified Arabic" panose="02020603050405020304" pitchFamily="18" charset="-78"/>
                <a:cs typeface="Simplified Arabic" panose="02020603050405020304" pitchFamily="18" charset="-78"/>
              </a:rPr>
              <a:t> </a:t>
            </a:r>
            <a:r>
              <a:rPr lang="ar-SA" sz="2600" dirty="0">
                <a:latin typeface="Simplified Arabic" panose="02020603050405020304" pitchFamily="18" charset="-78"/>
                <a:cs typeface="Simplified Arabic" panose="02020603050405020304" pitchFamily="18" charset="-78"/>
              </a:rPr>
              <a:t>و العمال لذلك تلعب الثقافة التنظيمية دورا في الحد من الصراعات التنظيمية من خلال توحيد القيم التنظيمية، كما أنها تلعب دورا في إرساء قواعد </a:t>
            </a:r>
            <a:r>
              <a:rPr lang="ar-SA" sz="2600" dirty="0" smtClean="0">
                <a:latin typeface="Simplified Arabic" panose="02020603050405020304" pitchFamily="18" charset="-78"/>
                <a:cs typeface="Simplified Arabic" panose="02020603050405020304" pitchFamily="18" charset="-78"/>
              </a:rPr>
              <a:t>الانضباط</a:t>
            </a:r>
            <a:r>
              <a:rPr lang="en-US" sz="2600" dirty="0" smtClean="0">
                <a:latin typeface="Simplified Arabic" panose="02020603050405020304" pitchFamily="18" charset="-78"/>
                <a:cs typeface="Simplified Arabic" panose="02020603050405020304" pitchFamily="18" charset="-78"/>
              </a:rPr>
              <a:t>.</a:t>
            </a:r>
            <a:endParaRPr lang="fr-FR" sz="2600" dirty="0">
              <a:latin typeface="Simplified Arabic" panose="02020603050405020304" pitchFamily="18" charset="-78"/>
              <a:cs typeface="Simplified Arabic" panose="02020603050405020304" pitchFamily="18" charset="-78"/>
            </a:endParaRPr>
          </a:p>
          <a:p>
            <a:pPr marL="0" indent="0" algn="just" rtl="1">
              <a:buNone/>
            </a:pPr>
            <a:r>
              <a:rPr lang="ar-SA" sz="2600" b="1" dirty="0">
                <a:latin typeface="Simplified Arabic" panose="02020603050405020304" pitchFamily="18" charset="-78"/>
                <a:cs typeface="Simplified Arabic" panose="02020603050405020304" pitchFamily="18" charset="-78"/>
              </a:rPr>
              <a:t>٥</a:t>
            </a:r>
            <a:r>
              <a:rPr lang="en-US" sz="2600" b="1" dirty="0">
                <a:latin typeface="Simplified Arabic" panose="02020603050405020304" pitchFamily="18" charset="-78"/>
                <a:cs typeface="Simplified Arabic" panose="02020603050405020304" pitchFamily="18" charset="-78"/>
              </a:rPr>
              <a:t>.</a:t>
            </a:r>
            <a:r>
              <a:rPr lang="ar-SA" sz="2600" b="1" dirty="0">
                <a:latin typeface="Simplified Arabic" panose="02020603050405020304" pitchFamily="18" charset="-78"/>
                <a:cs typeface="Simplified Arabic" panose="02020603050405020304" pitchFamily="18" charset="-78"/>
              </a:rPr>
              <a:t>احترام إجراءات الأمن</a:t>
            </a:r>
            <a:r>
              <a:rPr lang="en-US" sz="2600" b="1" dirty="0">
                <a:latin typeface="Simplified Arabic" panose="02020603050405020304" pitchFamily="18" charset="-78"/>
                <a:cs typeface="Simplified Arabic" panose="02020603050405020304" pitchFamily="18" charset="-78"/>
              </a:rPr>
              <a:t>: </a:t>
            </a:r>
            <a:r>
              <a:rPr lang="ar-SA" sz="2600" dirty="0">
                <a:latin typeface="Simplified Arabic" panose="02020603050405020304" pitchFamily="18" charset="-78"/>
                <a:cs typeface="Simplified Arabic" panose="02020603050405020304" pitchFamily="18" charset="-78"/>
              </a:rPr>
              <a:t>تعتبر إجراءات الأمن داخل المنظمات واجبة </a:t>
            </a:r>
            <a:r>
              <a:rPr lang="ar-SA" sz="2600" dirty="0" smtClean="0">
                <a:latin typeface="Simplified Arabic" panose="02020603050405020304" pitchFamily="18" charset="-78"/>
                <a:cs typeface="Simplified Arabic" panose="02020603050405020304" pitchFamily="18" charset="-78"/>
              </a:rPr>
              <a:t>الاحترام </a:t>
            </a:r>
            <a:r>
              <a:rPr lang="ar-SA" sz="2600" dirty="0">
                <a:latin typeface="Simplified Arabic" panose="02020603050405020304" pitchFamily="18" charset="-78"/>
                <a:cs typeface="Simplified Arabic" panose="02020603050405020304" pitchFamily="18" charset="-78"/>
              </a:rPr>
              <a:t>و التطبيق و هي من أهم الجوانب التي تمثل احد أهم متطلبات المنظمات الحديثة</a:t>
            </a:r>
            <a:r>
              <a:rPr lang="en-US" dirty="0" smtClean="0"/>
              <a:t>.</a:t>
            </a:r>
            <a:endParaRPr lang="ar-DZ" dirty="0" smtClean="0"/>
          </a:p>
          <a:p>
            <a:pPr marL="0" indent="0" algn="just" rtl="1">
              <a:buNone/>
            </a:pPr>
            <a:r>
              <a:rPr lang="ar-DZ" dirty="0" smtClean="0">
                <a:latin typeface="Simplified Arabic" panose="02020603050405020304" pitchFamily="18" charset="-78"/>
                <a:cs typeface="Simplified Arabic" panose="02020603050405020304" pitchFamily="18" charset="-78"/>
              </a:rPr>
              <a:t>مما سبق يبدوا ان تأثير بيئة المشاركين من خلال المشاركة في صنع القرار و اتخاذه و المشاركة في تحمل نتائجه، والمشاركة كجماعة ضاغطة من أجل اتخاذ قرار معين يعني أنها تتفهمه, كما أن مشاركة الجماعة في اتخاذ القرار يسهم في تطبيق وانجاح القرار وهذه </a:t>
            </a:r>
            <a:r>
              <a:rPr lang="ar-DZ" dirty="0" err="1" smtClean="0">
                <a:latin typeface="Simplified Arabic" panose="02020603050405020304" pitchFamily="18" charset="-78"/>
                <a:cs typeface="Simplified Arabic" panose="02020603050405020304" pitchFamily="18" charset="-78"/>
              </a:rPr>
              <a:t>بناءا</a:t>
            </a:r>
            <a:r>
              <a:rPr lang="ar-DZ" dirty="0" smtClean="0">
                <a:latin typeface="Simplified Arabic" panose="02020603050405020304" pitchFamily="18" charset="-78"/>
                <a:cs typeface="Simplified Arabic" panose="02020603050405020304" pitchFamily="18" charset="-78"/>
              </a:rPr>
              <a:t> على اقتناع الجماعة به وشعورها بأهميته. إلا أن قد تؤثر جماعة المشاركين في اتخاذ القرار سلبا، في حالة استقطاب جماعي بمعنى يزداد التطرف في اراء الأعضاء ويصبح المؤيدون للقرار والمعارضون له اكثر تباعدا,</a:t>
            </a:r>
            <a:endParaRPr lang="fr-FR"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30213235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12900" y="533400"/>
            <a:ext cx="9890123" cy="5460999"/>
          </a:xfrm>
        </p:spPr>
        <p:txBody>
          <a:bodyPr>
            <a:normAutofit fontScale="92500"/>
          </a:bodyPr>
          <a:lstStyle/>
          <a:p>
            <a:pPr marL="0" indent="0" algn="just" rtl="1">
              <a:buNone/>
            </a:pPr>
            <a:r>
              <a:rPr lang="ar-DZ" sz="2600" b="1" dirty="0" smtClean="0">
                <a:latin typeface="Simplified Arabic" panose="02020603050405020304" pitchFamily="18" charset="-78"/>
                <a:cs typeface="Simplified Arabic" panose="02020603050405020304" pitchFamily="18" charset="-78"/>
              </a:rPr>
              <a:t>المظاهر التي تمر بها عملية اتخاذ القرار:</a:t>
            </a:r>
            <a:endParaRPr lang="ar-DZ" sz="2600" dirty="0" smtClean="0">
              <a:latin typeface="Simplified Arabic" panose="02020603050405020304" pitchFamily="18" charset="-78"/>
              <a:cs typeface="Simplified Arabic" panose="02020603050405020304" pitchFamily="18" charset="-78"/>
            </a:endParaRPr>
          </a:p>
          <a:p>
            <a:pPr marL="0" indent="0" algn="just" rtl="1">
              <a:buNone/>
            </a:pPr>
            <a:r>
              <a:rPr lang="ar-DZ" sz="2600" dirty="0" smtClean="0">
                <a:latin typeface="Simplified Arabic" panose="02020603050405020304" pitchFamily="18" charset="-78"/>
                <a:cs typeface="Simplified Arabic" panose="02020603050405020304" pitchFamily="18" charset="-78"/>
              </a:rPr>
              <a:t>حسب سيمون تحتاج عملية اتخاذ القرار إلى ثلاثة مظاهر رئيسية هي:</a:t>
            </a:r>
          </a:p>
          <a:p>
            <a:pPr marL="0" indent="0" algn="just" rtl="1">
              <a:buNone/>
            </a:pPr>
            <a:r>
              <a:rPr lang="ar-DZ" sz="2600" dirty="0" smtClean="0">
                <a:latin typeface="Simplified Arabic" panose="02020603050405020304" pitchFamily="18" charset="-78"/>
                <a:cs typeface="Simplified Arabic" panose="02020603050405020304" pitchFamily="18" charset="-78"/>
              </a:rPr>
              <a:t>-1-</a:t>
            </a:r>
            <a:r>
              <a:rPr lang="ar-DZ" sz="2600" b="1" dirty="0" smtClean="0">
                <a:latin typeface="Simplified Arabic" panose="02020603050405020304" pitchFamily="18" charset="-78"/>
                <a:cs typeface="Simplified Arabic" panose="02020603050405020304" pitchFamily="18" charset="-78"/>
              </a:rPr>
              <a:t>الذكاء</a:t>
            </a:r>
            <a:r>
              <a:rPr lang="ar-DZ" sz="2600" dirty="0" smtClean="0">
                <a:latin typeface="Simplified Arabic" panose="02020603050405020304" pitchFamily="18" charset="-78"/>
                <a:cs typeface="Simplified Arabic" panose="02020603050405020304" pitchFamily="18" charset="-78"/>
              </a:rPr>
              <a:t>: يتمثل في البحث عن الجوانب التي تحتاج إلى قرار في العمل وتجميع المعلومات المتوفرة عنه، ثم التعرف عل المشكلة وابعادها وحقيقة معناها,</a:t>
            </a:r>
          </a:p>
          <a:p>
            <a:pPr marL="0" indent="0" algn="just" rtl="1">
              <a:buNone/>
            </a:pPr>
            <a:r>
              <a:rPr lang="ar-DZ" sz="2600" dirty="0" smtClean="0">
                <a:latin typeface="Simplified Arabic" panose="02020603050405020304" pitchFamily="18" charset="-78"/>
                <a:cs typeface="Simplified Arabic" panose="02020603050405020304" pitchFamily="18" charset="-78"/>
              </a:rPr>
              <a:t>-2-</a:t>
            </a:r>
            <a:r>
              <a:rPr lang="ar-DZ" sz="2600" b="1" dirty="0" smtClean="0">
                <a:latin typeface="Simplified Arabic" panose="02020603050405020304" pitchFamily="18" charset="-78"/>
                <a:cs typeface="Simplified Arabic" panose="02020603050405020304" pitchFamily="18" charset="-78"/>
              </a:rPr>
              <a:t> التصميم</a:t>
            </a:r>
            <a:r>
              <a:rPr lang="ar-DZ" sz="2600" dirty="0" smtClean="0">
                <a:latin typeface="Simplified Arabic" panose="02020603050405020304" pitchFamily="18" charset="-78"/>
                <a:cs typeface="Simplified Arabic" panose="02020603050405020304" pitchFamily="18" charset="-78"/>
              </a:rPr>
              <a:t>: وهو إيجاد الطرق المحتملة للحلول وتحليلها وتقويمها وفي أحيانا أخرى ابتكارها.</a:t>
            </a:r>
          </a:p>
          <a:p>
            <a:pPr marL="0" indent="0" algn="just" rtl="1">
              <a:buNone/>
            </a:pPr>
            <a:r>
              <a:rPr lang="ar-DZ" sz="2600" dirty="0" smtClean="0">
                <a:latin typeface="Simplified Arabic" panose="02020603050405020304" pitchFamily="18" charset="-78"/>
                <a:cs typeface="Simplified Arabic" panose="02020603050405020304" pitchFamily="18" charset="-78"/>
              </a:rPr>
              <a:t>-3- </a:t>
            </a:r>
            <a:r>
              <a:rPr lang="ar-DZ" sz="2600" b="1" dirty="0" smtClean="0">
                <a:latin typeface="Simplified Arabic" panose="02020603050405020304" pitchFamily="18" charset="-78"/>
                <a:cs typeface="Simplified Arabic" panose="02020603050405020304" pitchFamily="18" charset="-78"/>
              </a:rPr>
              <a:t>الاختيار</a:t>
            </a:r>
            <a:r>
              <a:rPr lang="ar-DZ" sz="2600" dirty="0" smtClean="0">
                <a:latin typeface="Simplified Arabic" panose="02020603050405020304" pitchFamily="18" charset="-78"/>
                <a:cs typeface="Simplified Arabic" panose="02020603050405020304" pitchFamily="18" charset="-78"/>
              </a:rPr>
              <a:t>: وهو اختيار البديل الأنسب من بين البدائل المتاحة، ثم وضع هذا البديل موضع التنفيذ لاعتباره اكثر الحلول احتمالا للنجاح.(عن الزهران سلطان،2010)</a:t>
            </a:r>
          </a:p>
          <a:p>
            <a:pPr marL="0" indent="0" algn="just" rtl="1">
              <a:buNone/>
            </a:pPr>
            <a:r>
              <a:rPr lang="ar-DZ" sz="2600" dirty="0" smtClean="0">
                <a:latin typeface="Simplified Arabic" panose="02020603050405020304" pitchFamily="18" charset="-78"/>
                <a:cs typeface="Simplified Arabic" panose="02020603050405020304" pitchFamily="18" charset="-78"/>
              </a:rPr>
              <a:t>في حين عبد الكريم 1997يرى أن طبيعة الشخصية </a:t>
            </a:r>
            <a:r>
              <a:rPr lang="ar-DZ" sz="2600" dirty="0">
                <a:latin typeface="Simplified Arabic" panose="02020603050405020304" pitchFamily="18" charset="-78"/>
                <a:cs typeface="Simplified Arabic" panose="02020603050405020304" pitchFamily="18" charset="-78"/>
              </a:rPr>
              <a:t>ل</a:t>
            </a:r>
            <a:r>
              <a:rPr lang="ar-DZ" sz="2600" dirty="0" smtClean="0">
                <a:latin typeface="Simplified Arabic" panose="02020603050405020304" pitchFamily="18" charset="-78"/>
                <a:cs typeface="Simplified Arabic" panose="02020603050405020304" pitchFamily="18" charset="-78"/>
              </a:rPr>
              <a:t>متخذ القرار تؤثر على عنصرين هامين في عملية اتخاذ القرار هما: إدراك المشكلة وتقييم البدائل. كما يرى أن الافراد عادة يدركون العالم المحيط بهم بطريقتين هما: الحواس الخمس بالإضافة على الحدس والبديهية. ويتم التقييم ما يدركونه عادة بطريقتين هما التفكير والعاطفة أو الشعور، وينقسم الناس حسب ذلك إلى نمطين.(طعمة احمد2006 بالتصرف)</a:t>
            </a:r>
          </a:p>
          <a:p>
            <a:pPr marL="0" indent="0" algn="just" rtl="1">
              <a:buNone/>
            </a:pPr>
            <a:endParaRPr lang="fr-FR" sz="26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25932774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12900" y="533400"/>
            <a:ext cx="9890123" cy="5460999"/>
          </a:xfrm>
        </p:spPr>
        <p:txBody>
          <a:bodyPr>
            <a:normAutofit fontScale="92500" lnSpcReduction="10000"/>
          </a:bodyPr>
          <a:lstStyle/>
          <a:p>
            <a:pPr marL="0" indent="0" algn="just" rtl="1">
              <a:buNone/>
            </a:pPr>
            <a:r>
              <a:rPr lang="ar-DZ" sz="2600" b="1" dirty="0" smtClean="0">
                <a:latin typeface="Simplified Arabic" panose="02020603050405020304" pitchFamily="18" charset="-78"/>
                <a:cs typeface="Simplified Arabic" panose="02020603050405020304" pitchFamily="18" charset="-78"/>
              </a:rPr>
              <a:t>فالنمط الأول: </a:t>
            </a:r>
            <a:r>
              <a:rPr lang="ar-DZ" sz="2600" dirty="0" smtClean="0">
                <a:latin typeface="Simplified Arabic" panose="02020603050405020304" pitchFamily="18" charset="-78"/>
                <a:cs typeface="Simplified Arabic" panose="02020603050405020304" pitchFamily="18" charset="-78"/>
              </a:rPr>
              <a:t>يعتمد في ادراكه على الحواس ويحدد المشكلة بطريقة موضوعية تبنى على الحقائق المجردة والبيانات التي يستقبلها من حواسه، ويعطي أهمية كبيرة للتفصيل ويستخدم الوسائل الفنية مثل الإحصاءات على أسلوب المنطق المجرد. وسمي هذا النمط التحليلي، الذي يتميز بالبحث عن المعلومات بطريقة منظمة ووضع خطة لحل المشكلة، والتعرف على القيود المفروضة على حل المشكلة، </a:t>
            </a:r>
            <a:r>
              <a:rPr lang="ar-DZ" sz="2600" dirty="0">
                <a:latin typeface="Simplified Arabic" panose="02020603050405020304" pitchFamily="18" charset="-78"/>
                <a:cs typeface="Simplified Arabic" panose="02020603050405020304" pitchFamily="18" charset="-78"/>
              </a:rPr>
              <a:t>و</a:t>
            </a:r>
            <a:r>
              <a:rPr lang="ar-DZ" sz="2600" dirty="0" smtClean="0">
                <a:latin typeface="Simplified Arabic" panose="02020603050405020304" pitchFamily="18" charset="-78"/>
                <a:cs typeface="Simplified Arabic" panose="02020603050405020304" pitchFamily="18" charset="-78"/>
              </a:rPr>
              <a:t>التفكير الدقيق و التحليل المنطقي للواقع، والبحث المنظم عن المزيد من المعلومات الإضافية.</a:t>
            </a:r>
          </a:p>
          <a:p>
            <a:pPr marL="0" indent="0" algn="just" rtl="1">
              <a:buNone/>
            </a:pPr>
            <a:r>
              <a:rPr lang="ar-DZ" sz="2600" b="1" dirty="0" smtClean="0">
                <a:latin typeface="Simplified Arabic" panose="02020603050405020304" pitchFamily="18" charset="-78"/>
                <a:cs typeface="Simplified Arabic" panose="02020603050405020304" pitchFamily="18" charset="-78"/>
              </a:rPr>
              <a:t>أما النمط الثاني:</a:t>
            </a:r>
            <a:r>
              <a:rPr lang="ar-DZ" sz="2600" dirty="0" smtClean="0">
                <a:latin typeface="Simplified Arabic" panose="02020603050405020304" pitchFamily="18" charset="-78"/>
                <a:cs typeface="Simplified Arabic" panose="02020603050405020304" pitchFamily="18" charset="-78"/>
              </a:rPr>
              <a:t> فهو يدرك العالم من حوله بطريقته الخاصة، ويعتمد في تحديد المشكلة على نفاذ البصيرة واستنتاج ما وراء الحقائق المجردة، ولا يهتم بعملية تجميع المعلومات لذا فهو يقيم البدائل اعتمادا على قوة شعوره وعاطفته تجاه البدائل. ويسمى هذا النمط بالنمط الحسي، ويتميز بالاحتفاظ المستمر بالمشكلة في عقله، والابتعاد عن المبررات الكلامية و المكتوبة، والاعتماد على الخبرات المتراكمة والممارسات السابقة.</a:t>
            </a:r>
          </a:p>
          <a:p>
            <a:pPr marL="0" indent="0" algn="just" rtl="1">
              <a:buNone/>
            </a:pPr>
            <a:r>
              <a:rPr lang="ar-DZ" sz="2600" dirty="0" smtClean="0">
                <a:latin typeface="Simplified Arabic" panose="02020603050405020304" pitchFamily="18" charset="-78"/>
                <a:cs typeface="Simplified Arabic" panose="02020603050405020304" pitchFamily="18" charset="-78"/>
              </a:rPr>
              <a:t>ومما سبق يتضح أن صاحب القرار يستخدم طرقا متعددة من الإدراك والتقييم, وان الأمر ليس قاصرا على هذين النمطين، فقد يستخدم النمط الأول و النمط الثاني في ظل الظروف معينة. إلا أن استخدام نمط واحد فقط وبصفة مستمرة يشكل نوعا من الخطورة على صاحب القرار.</a:t>
            </a:r>
          </a:p>
          <a:p>
            <a:pPr marL="0" indent="0" algn="just" rtl="1">
              <a:buNone/>
            </a:pPr>
            <a:endParaRPr lang="fr-FR" sz="26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3752364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59874" y="274320"/>
            <a:ext cx="9321526" cy="6113418"/>
          </a:xfrm>
        </p:spPr>
        <p:txBody>
          <a:bodyPr>
            <a:normAutofit/>
          </a:bodyPr>
          <a:lstStyle/>
          <a:p>
            <a:pPr marL="0" indent="0" algn="just" rtl="1">
              <a:buNone/>
            </a:pPr>
            <a:r>
              <a:rPr lang="ar-SA" sz="2600" b="1" dirty="0">
                <a:latin typeface="Simplified Arabic" panose="02020603050405020304" pitchFamily="18" charset="-78"/>
                <a:cs typeface="Simplified Arabic" panose="02020603050405020304" pitchFamily="18" charset="-78"/>
              </a:rPr>
              <a:t>١ القيم الثقافية </a:t>
            </a:r>
            <a:r>
              <a:rPr lang="en-US" sz="2600" dirty="0">
                <a:latin typeface="Simplified Arabic" panose="02020603050405020304" pitchFamily="18" charset="-78"/>
                <a:cs typeface="Simplified Arabic" panose="02020603050405020304" pitchFamily="18" charset="-78"/>
              </a:rPr>
              <a:t>: </a:t>
            </a:r>
            <a:r>
              <a:rPr lang="ar-SA" sz="2600" dirty="0">
                <a:latin typeface="Simplified Arabic" panose="02020603050405020304" pitchFamily="18" charset="-78"/>
                <a:cs typeface="Simplified Arabic" panose="02020603050405020304" pitchFamily="18" charset="-78"/>
              </a:rPr>
              <a:t>تعتبر القيم الثقافية نتيجة تفاعل مجموعة من العناصر من التاريخ،</a:t>
            </a:r>
            <a:endParaRPr lang="fr-FR" sz="2600" dirty="0">
              <a:latin typeface="Simplified Arabic" panose="02020603050405020304" pitchFamily="18" charset="-78"/>
              <a:cs typeface="Simplified Arabic" panose="02020603050405020304" pitchFamily="18" charset="-78"/>
            </a:endParaRPr>
          </a:p>
          <a:p>
            <a:pPr marL="0" indent="0" algn="just" rtl="1">
              <a:buNone/>
            </a:pPr>
            <a:r>
              <a:rPr lang="ar-SA" sz="2600" dirty="0">
                <a:latin typeface="Simplified Arabic" panose="02020603050405020304" pitchFamily="18" charset="-78"/>
                <a:cs typeface="Simplified Arabic" panose="02020603050405020304" pitchFamily="18" charset="-78"/>
              </a:rPr>
              <a:t>الدين، السياسة، نتيجة تفاعلها مع مختلف العناصر البيئية</a:t>
            </a:r>
            <a:r>
              <a:rPr lang="en-US" sz="2600" dirty="0">
                <a:latin typeface="Simplified Arabic" panose="02020603050405020304" pitchFamily="18" charset="-78"/>
                <a:cs typeface="Simplified Arabic" panose="02020603050405020304" pitchFamily="18" charset="-78"/>
              </a:rPr>
              <a:t>.</a:t>
            </a:r>
            <a:endParaRPr lang="fr-FR" sz="2600" dirty="0">
              <a:latin typeface="Simplified Arabic" panose="02020603050405020304" pitchFamily="18" charset="-78"/>
              <a:cs typeface="Simplified Arabic" panose="02020603050405020304" pitchFamily="18" charset="-78"/>
            </a:endParaRPr>
          </a:p>
          <a:p>
            <a:pPr marL="0" indent="0" algn="just" rtl="1">
              <a:buNone/>
            </a:pPr>
            <a:r>
              <a:rPr lang="ar-SA" sz="2600" b="1" dirty="0">
                <a:latin typeface="Simplified Arabic" panose="02020603050405020304" pitchFamily="18" charset="-78"/>
                <a:cs typeface="Simplified Arabic" panose="02020603050405020304" pitchFamily="18" charset="-78"/>
              </a:rPr>
              <a:t>٢</a:t>
            </a:r>
            <a:r>
              <a:rPr lang="en-US" sz="2600" b="1" dirty="0">
                <a:latin typeface="Simplified Arabic" panose="02020603050405020304" pitchFamily="18" charset="-78"/>
                <a:cs typeface="Simplified Arabic" panose="02020603050405020304" pitchFamily="18" charset="-78"/>
              </a:rPr>
              <a:t>.</a:t>
            </a:r>
            <a:r>
              <a:rPr lang="ar-SA" sz="2600" b="1" dirty="0">
                <a:latin typeface="Simplified Arabic" panose="02020603050405020304" pitchFamily="18" charset="-78"/>
                <a:cs typeface="Simplified Arabic" panose="02020603050405020304" pitchFamily="18" charset="-78"/>
              </a:rPr>
              <a:t>١ القيم الحديثة</a:t>
            </a:r>
            <a:r>
              <a:rPr lang="en-US" sz="2600" b="1" dirty="0">
                <a:latin typeface="Simplified Arabic" panose="02020603050405020304" pitchFamily="18" charset="-78"/>
                <a:cs typeface="Simplified Arabic" panose="02020603050405020304" pitchFamily="18" charset="-78"/>
              </a:rPr>
              <a:t>: </a:t>
            </a:r>
            <a:r>
              <a:rPr lang="ar-SA" sz="2600" dirty="0">
                <a:latin typeface="Simplified Arabic" panose="02020603050405020304" pitchFamily="18" charset="-78"/>
                <a:cs typeface="Simplified Arabic" panose="02020603050405020304" pitchFamily="18" charset="-78"/>
              </a:rPr>
              <a:t>إلى جانب القيم الحديثة الموروثة هناك قيم حديثة تظهر باستمرار نتيجة التفاعل </a:t>
            </a:r>
            <a:r>
              <a:rPr lang="ar-SA" sz="2600" dirty="0" smtClean="0">
                <a:latin typeface="Simplified Arabic" panose="02020603050405020304" pitchFamily="18" charset="-78"/>
                <a:cs typeface="Simplified Arabic" panose="02020603050405020304" pitchFamily="18" charset="-78"/>
              </a:rPr>
              <a:t>والتجديد </a:t>
            </a:r>
            <a:r>
              <a:rPr lang="ar-SA" sz="2600" dirty="0">
                <a:latin typeface="Simplified Arabic" panose="02020603050405020304" pitchFamily="18" charset="-78"/>
                <a:cs typeface="Simplified Arabic" panose="02020603050405020304" pitchFamily="18" charset="-78"/>
              </a:rPr>
              <a:t>الحضاري، كما أنها معاصرة لواقع الفرد و انشغالاته و التي يمكن حصرها فيما يلي</a:t>
            </a:r>
            <a:r>
              <a:rPr lang="en-US" sz="2600" dirty="0">
                <a:latin typeface="Simplified Arabic" panose="02020603050405020304" pitchFamily="18" charset="-78"/>
                <a:cs typeface="Simplified Arabic" panose="02020603050405020304" pitchFamily="18" charset="-78"/>
              </a:rPr>
              <a:t>:</a:t>
            </a:r>
            <a:endParaRPr lang="fr-FR" sz="2600" dirty="0">
              <a:latin typeface="Simplified Arabic" panose="02020603050405020304" pitchFamily="18" charset="-78"/>
              <a:cs typeface="Simplified Arabic" panose="02020603050405020304" pitchFamily="18" charset="-78"/>
            </a:endParaRPr>
          </a:p>
          <a:p>
            <a:pPr marL="0" indent="0" algn="just" rtl="1">
              <a:buNone/>
            </a:pPr>
            <a:r>
              <a:rPr lang="ar-SA" sz="2600" b="1" dirty="0">
                <a:latin typeface="Simplified Arabic" panose="02020603050405020304" pitchFamily="18" charset="-78"/>
                <a:cs typeface="Simplified Arabic" panose="02020603050405020304" pitchFamily="18" charset="-78"/>
              </a:rPr>
              <a:t>١</a:t>
            </a:r>
            <a:r>
              <a:rPr lang="en-US" sz="2600" b="1" dirty="0">
                <a:latin typeface="Simplified Arabic" panose="02020603050405020304" pitchFamily="18" charset="-78"/>
                <a:cs typeface="Simplified Arabic" panose="02020603050405020304" pitchFamily="18" charset="-78"/>
              </a:rPr>
              <a:t>.</a:t>
            </a:r>
            <a:r>
              <a:rPr lang="ar-SA" sz="2600" b="1" dirty="0">
                <a:latin typeface="Simplified Arabic" panose="02020603050405020304" pitchFamily="18" charset="-78"/>
                <a:cs typeface="Simplified Arabic" panose="02020603050405020304" pitchFamily="18" charset="-78"/>
              </a:rPr>
              <a:t>٢</a:t>
            </a:r>
            <a:r>
              <a:rPr lang="en-US" sz="2600" b="1" dirty="0">
                <a:latin typeface="Simplified Arabic" panose="02020603050405020304" pitchFamily="18" charset="-78"/>
                <a:cs typeface="Simplified Arabic" panose="02020603050405020304" pitchFamily="18" charset="-78"/>
              </a:rPr>
              <a:t>.</a:t>
            </a:r>
            <a:r>
              <a:rPr lang="ar-SA" sz="2600" b="1" dirty="0">
                <a:latin typeface="Simplified Arabic" panose="02020603050405020304" pitchFamily="18" charset="-78"/>
                <a:cs typeface="Simplified Arabic" panose="02020603050405020304" pitchFamily="18" charset="-78"/>
              </a:rPr>
              <a:t>١ القيم السياسية</a:t>
            </a:r>
            <a:r>
              <a:rPr lang="en-US" sz="2600" b="1" dirty="0">
                <a:latin typeface="Simplified Arabic" panose="02020603050405020304" pitchFamily="18" charset="-78"/>
                <a:cs typeface="Simplified Arabic" panose="02020603050405020304" pitchFamily="18" charset="-78"/>
              </a:rPr>
              <a:t>: </a:t>
            </a:r>
            <a:r>
              <a:rPr lang="ar-SA" sz="2600" dirty="0">
                <a:latin typeface="Simplified Arabic" panose="02020603050405020304" pitchFamily="18" charset="-78"/>
                <a:cs typeface="Simplified Arabic" panose="02020603050405020304" pitchFamily="18" charset="-78"/>
              </a:rPr>
              <a:t>و هي القيم التي يهدف الساسة إلى ترسيخها في الأفراد و هي مرتبطة بنوع الحكم السائد و التيارات السياسية و التي تترك أثرها على اتجاهات الأفراد</a:t>
            </a:r>
            <a:r>
              <a:rPr lang="en-US" sz="2600" dirty="0">
                <a:latin typeface="Simplified Arabic" panose="02020603050405020304" pitchFamily="18" charset="-78"/>
                <a:cs typeface="Simplified Arabic" panose="02020603050405020304" pitchFamily="18" charset="-78"/>
              </a:rPr>
              <a:t>.</a:t>
            </a:r>
            <a:endParaRPr lang="fr-FR" sz="2600" dirty="0">
              <a:latin typeface="Simplified Arabic" panose="02020603050405020304" pitchFamily="18" charset="-78"/>
              <a:cs typeface="Simplified Arabic" panose="02020603050405020304" pitchFamily="18" charset="-78"/>
            </a:endParaRPr>
          </a:p>
          <a:p>
            <a:pPr marL="0" indent="0" algn="just" rtl="1">
              <a:buNone/>
            </a:pPr>
            <a:r>
              <a:rPr lang="ar-SA" sz="2600" b="1" dirty="0">
                <a:latin typeface="Simplified Arabic" panose="02020603050405020304" pitchFamily="18" charset="-78"/>
                <a:cs typeface="Simplified Arabic" panose="02020603050405020304" pitchFamily="18" charset="-78"/>
              </a:rPr>
              <a:t>٢</a:t>
            </a:r>
            <a:r>
              <a:rPr lang="en-US" sz="2600" b="1" dirty="0">
                <a:latin typeface="Simplified Arabic" panose="02020603050405020304" pitchFamily="18" charset="-78"/>
                <a:cs typeface="Simplified Arabic" panose="02020603050405020304" pitchFamily="18" charset="-78"/>
              </a:rPr>
              <a:t>.</a:t>
            </a:r>
            <a:r>
              <a:rPr lang="ar-SA" sz="2600" b="1" dirty="0">
                <a:latin typeface="Simplified Arabic" panose="02020603050405020304" pitchFamily="18" charset="-78"/>
                <a:cs typeface="Simplified Arabic" panose="02020603050405020304" pitchFamily="18" charset="-78"/>
              </a:rPr>
              <a:t>٢</a:t>
            </a:r>
            <a:r>
              <a:rPr lang="en-US" sz="2600" b="1" dirty="0">
                <a:latin typeface="Simplified Arabic" panose="02020603050405020304" pitchFamily="18" charset="-78"/>
                <a:cs typeface="Simplified Arabic" panose="02020603050405020304" pitchFamily="18" charset="-78"/>
              </a:rPr>
              <a:t>.</a:t>
            </a:r>
            <a:r>
              <a:rPr lang="ar-SA" sz="2600" b="1" dirty="0">
                <a:latin typeface="Simplified Arabic" panose="02020603050405020304" pitchFamily="18" charset="-78"/>
                <a:cs typeface="Simplified Arabic" panose="02020603050405020304" pitchFamily="18" charset="-78"/>
              </a:rPr>
              <a:t>١ القيم </a:t>
            </a:r>
            <a:r>
              <a:rPr lang="ar-SA" sz="2600" b="1" dirty="0" err="1">
                <a:latin typeface="Simplified Arabic" panose="02020603050405020304" pitchFamily="18" charset="-78"/>
                <a:cs typeface="Simplified Arabic" panose="02020603050405020304" pitchFamily="18" charset="-78"/>
              </a:rPr>
              <a:t>الإقتصادية</a:t>
            </a:r>
            <a:r>
              <a:rPr lang="en-US" sz="2600" dirty="0">
                <a:latin typeface="Simplified Arabic" panose="02020603050405020304" pitchFamily="18" charset="-78"/>
                <a:cs typeface="Simplified Arabic" panose="02020603050405020304" pitchFamily="18" charset="-78"/>
              </a:rPr>
              <a:t>:</a:t>
            </a:r>
            <a:r>
              <a:rPr lang="ar-SA" sz="2600" dirty="0">
                <a:latin typeface="Simplified Arabic" panose="02020603050405020304" pitchFamily="18" charset="-78"/>
                <a:cs typeface="Simplified Arabic" panose="02020603050405020304" pitchFamily="18" charset="-78"/>
              </a:rPr>
              <a:t>و تحدد من خلال السياسة </a:t>
            </a:r>
            <a:r>
              <a:rPr lang="ar-SA" sz="2600" dirty="0" err="1">
                <a:latin typeface="Simplified Arabic" panose="02020603050405020304" pitchFamily="18" charset="-78"/>
                <a:cs typeface="Simplified Arabic" panose="02020603050405020304" pitchFamily="18" charset="-78"/>
              </a:rPr>
              <a:t>الإقتصادية</a:t>
            </a:r>
            <a:r>
              <a:rPr lang="ar-SA" sz="2600" dirty="0">
                <a:latin typeface="Simplified Arabic" panose="02020603050405020304" pitchFamily="18" charset="-78"/>
                <a:cs typeface="Simplified Arabic" panose="02020603050405020304" pitchFamily="18" charset="-78"/>
              </a:rPr>
              <a:t> من تجارة ، صناعة، و طبيعة </a:t>
            </a:r>
            <a:r>
              <a:rPr lang="ar-SA" sz="2600" dirty="0" smtClean="0">
                <a:latin typeface="Simplified Arabic" panose="02020603050405020304" pitchFamily="18" charset="-78"/>
                <a:cs typeface="Simplified Arabic" panose="02020603050405020304" pitchFamily="18" charset="-78"/>
              </a:rPr>
              <a:t>الخدمات</a:t>
            </a:r>
            <a:r>
              <a:rPr lang="ar-DZ"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السائدة</a:t>
            </a:r>
            <a:r>
              <a:rPr lang="ar-SA" sz="2600" dirty="0">
                <a:latin typeface="Simplified Arabic" panose="02020603050405020304" pitchFamily="18" charset="-78"/>
                <a:cs typeface="Simplified Arabic" panose="02020603050405020304" pitchFamily="18" charset="-78"/>
              </a:rPr>
              <a:t>، و التي تؤثر على سلوك الفرد المهني و </a:t>
            </a:r>
            <a:r>
              <a:rPr lang="ar-SA" sz="2600" dirty="0" err="1">
                <a:latin typeface="Simplified Arabic" panose="02020603050405020304" pitchFamily="18" charset="-78"/>
                <a:cs typeface="Simplified Arabic" panose="02020603050405020304" pitchFamily="18" charset="-78"/>
              </a:rPr>
              <a:t>الإقتصادي</a:t>
            </a:r>
            <a:r>
              <a:rPr lang="en-US" sz="2600" dirty="0">
                <a:latin typeface="Simplified Arabic" panose="02020603050405020304" pitchFamily="18" charset="-78"/>
                <a:cs typeface="Simplified Arabic" panose="02020603050405020304" pitchFamily="18" charset="-78"/>
              </a:rPr>
              <a:t>.</a:t>
            </a:r>
            <a:endParaRPr lang="fr-FR" sz="2600" dirty="0">
              <a:latin typeface="Simplified Arabic" panose="02020603050405020304" pitchFamily="18" charset="-78"/>
              <a:cs typeface="Simplified Arabic" panose="02020603050405020304" pitchFamily="18" charset="-78"/>
            </a:endParaRPr>
          </a:p>
          <a:p>
            <a:pPr marL="0" indent="0" algn="just" rtl="1">
              <a:buNone/>
            </a:pPr>
            <a:r>
              <a:rPr lang="ar-SA" sz="2600" b="1" dirty="0">
                <a:latin typeface="Simplified Arabic" panose="02020603050405020304" pitchFamily="18" charset="-78"/>
                <a:cs typeface="Simplified Arabic" panose="02020603050405020304" pitchFamily="18" charset="-78"/>
              </a:rPr>
              <a:t>٣</a:t>
            </a:r>
            <a:r>
              <a:rPr lang="en-US" sz="2600" b="1" dirty="0">
                <a:latin typeface="Simplified Arabic" panose="02020603050405020304" pitchFamily="18" charset="-78"/>
                <a:cs typeface="Simplified Arabic" panose="02020603050405020304" pitchFamily="18" charset="-78"/>
              </a:rPr>
              <a:t>.</a:t>
            </a:r>
            <a:r>
              <a:rPr lang="ar-SA" sz="2600" b="1" dirty="0">
                <a:latin typeface="Simplified Arabic" panose="02020603050405020304" pitchFamily="18" charset="-78"/>
                <a:cs typeface="Simplified Arabic" panose="02020603050405020304" pitchFamily="18" charset="-78"/>
              </a:rPr>
              <a:t>٢</a:t>
            </a:r>
            <a:r>
              <a:rPr lang="en-US" sz="2600" b="1" dirty="0">
                <a:latin typeface="Simplified Arabic" panose="02020603050405020304" pitchFamily="18" charset="-78"/>
                <a:cs typeface="Simplified Arabic" panose="02020603050405020304" pitchFamily="18" charset="-78"/>
              </a:rPr>
              <a:t>.</a:t>
            </a:r>
            <a:r>
              <a:rPr lang="ar-SA" sz="2600" b="1" dirty="0">
                <a:latin typeface="Simplified Arabic" panose="02020603050405020304" pitchFamily="18" charset="-78"/>
                <a:cs typeface="Simplified Arabic" panose="02020603050405020304" pitchFamily="18" charset="-78"/>
              </a:rPr>
              <a:t>١ القيم </a:t>
            </a:r>
            <a:r>
              <a:rPr lang="ar-SA" sz="2600" b="1" dirty="0" err="1">
                <a:latin typeface="Simplified Arabic" panose="02020603050405020304" pitchFamily="18" charset="-78"/>
                <a:cs typeface="Simplified Arabic" panose="02020603050405020304" pitchFamily="18" charset="-78"/>
              </a:rPr>
              <a:t>الإجتماعية</a:t>
            </a:r>
            <a:r>
              <a:rPr lang="en-US" sz="2600" b="1" dirty="0">
                <a:latin typeface="Simplified Arabic" panose="02020603050405020304" pitchFamily="18" charset="-78"/>
                <a:cs typeface="Simplified Arabic" panose="02020603050405020304" pitchFamily="18" charset="-78"/>
              </a:rPr>
              <a:t>: </a:t>
            </a:r>
            <a:r>
              <a:rPr lang="ar-SA" sz="2600" dirty="0">
                <a:latin typeface="Simplified Arabic" panose="02020603050405020304" pitchFamily="18" charset="-78"/>
                <a:cs typeface="Simplified Arabic" panose="02020603050405020304" pitchFamily="18" charset="-78"/>
              </a:rPr>
              <a:t>إن القيم السائدة في المجتمع هي خلاصة تفاعلات القيم المتواجدة</a:t>
            </a:r>
            <a:r>
              <a:rPr lang="en-US" dirty="0"/>
              <a:t>.</a:t>
            </a:r>
            <a:endParaRPr lang="fr-FR" dirty="0"/>
          </a:p>
        </p:txBody>
      </p:sp>
    </p:spTree>
    <p:extLst>
      <p:ext uri="{BB962C8B-B14F-4D97-AF65-F5344CB8AC3E}">
        <p14:creationId xmlns:p14="http://schemas.microsoft.com/office/powerpoint/2010/main" xmlns="" val="6439952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12900" y="533400"/>
            <a:ext cx="9890123" cy="5460999"/>
          </a:xfrm>
        </p:spPr>
        <p:txBody>
          <a:bodyPr>
            <a:normAutofit/>
          </a:bodyPr>
          <a:lstStyle/>
          <a:p>
            <a:pPr marL="0" indent="0" algn="just" rtl="1">
              <a:buNone/>
            </a:pPr>
            <a:r>
              <a:rPr lang="ar-DZ" sz="2600" dirty="0">
                <a:latin typeface="Simplified Arabic" panose="02020603050405020304" pitchFamily="18" charset="-78"/>
                <a:cs typeface="Simplified Arabic" panose="02020603050405020304" pitchFamily="18" charset="-78"/>
              </a:rPr>
              <a:t>هنالك أيضا </a:t>
            </a:r>
            <a:r>
              <a:rPr lang="ar-DZ" sz="2600" b="1" dirty="0">
                <a:latin typeface="Simplified Arabic" panose="02020603050405020304" pitchFamily="18" charset="-78"/>
                <a:cs typeface="Simplified Arabic" panose="02020603050405020304" pitchFamily="18" charset="-78"/>
              </a:rPr>
              <a:t>عوامل متعلقة بمتغيرات الموقف ككل</a:t>
            </a:r>
            <a:r>
              <a:rPr lang="ar-DZ" sz="2600" dirty="0">
                <a:latin typeface="Simplified Arabic" panose="02020603050405020304" pitchFamily="18" charset="-78"/>
                <a:cs typeface="Simplified Arabic" panose="02020603050405020304" pitchFamily="18" charset="-78"/>
              </a:rPr>
              <a:t>:</a:t>
            </a:r>
          </a:p>
          <a:p>
            <a:pPr marL="0" indent="0" algn="just" rtl="1">
              <a:buNone/>
            </a:pPr>
            <a:r>
              <a:rPr lang="ar-DZ" sz="2600" dirty="0">
                <a:latin typeface="Simplified Arabic" panose="02020603050405020304" pitchFamily="18" charset="-78"/>
                <a:cs typeface="Simplified Arabic" panose="02020603050405020304" pitchFamily="18" charset="-78"/>
              </a:rPr>
              <a:t>فالقرار </a:t>
            </a:r>
            <a:r>
              <a:rPr lang="ar-DZ" sz="2600" dirty="0" smtClean="0">
                <a:latin typeface="Simplified Arabic" panose="02020603050405020304" pitchFamily="18" charset="-78"/>
                <a:cs typeface="Simplified Arabic" panose="02020603050405020304" pitchFamily="18" charset="-78"/>
              </a:rPr>
              <a:t>نتيجة لمعطيات الموقف بشكل عام، لذا فهو يتعلق بالعوامل المؤثرة في الموقف. ومن أهم هذه العوامل المرتبطة: </a:t>
            </a:r>
          </a:p>
          <a:p>
            <a:pPr marL="0" indent="0" algn="just" rtl="1">
              <a:buNone/>
            </a:pPr>
            <a:r>
              <a:rPr lang="ar-DZ" sz="2600" dirty="0" smtClean="0">
                <a:latin typeface="Simplified Arabic" panose="02020603050405020304" pitchFamily="18" charset="-78"/>
                <a:cs typeface="Simplified Arabic" panose="02020603050405020304" pitchFamily="18" charset="-78"/>
              </a:rPr>
              <a:t>عامل الوقت: ان أهمية الوقت في عملية اتخاذ القرار لما له من جوانب عديدة، فأهميته في اكتشاف  المشكلة وتحديدها وتشخيصها بدقة بالنسبة لباقي مراحل صنع القرار. لأن سرعة التعرف على شكل القرار وحدوده، تتيح الفرصة لدراسته بتأن. ذلك أن تحديد الوقت اللازم لجمع المعلومات المتعلقة بالمشكلة، وتحديد الحلول الممكنة و مقارنتها ومن ثم انتقائها يعتبر أمر ضروري. ومن المشكلات المتعلقة بالوقت والأكثر شيوعا هي: التصرف بسرعة كبيرة أو البطء الشديد. فالتسرع في الوصول إلى قرار قد يؤدي إلى عدة أمور تضر العملية والنتائج المترتبة عنها. كما أن فكرة التوقيت في اتخاذ القرار تعتمد على درجة أهمية الموقف وعلى مدى ملائمة القرار المتخذ للأحداث والوقائع السائدة.</a:t>
            </a:r>
            <a:endParaRPr lang="fr-FR" sz="26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12837250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مقياس : اتخاذ القرار والسلوك الانساني</a:t>
            </a:r>
            <a:endParaRPr lang="fr-FR" dirty="0"/>
          </a:p>
        </p:txBody>
      </p:sp>
      <p:sp>
        <p:nvSpPr>
          <p:cNvPr id="3" name="Sous-titre 2"/>
          <p:cNvSpPr>
            <a:spLocks noGrp="1"/>
          </p:cNvSpPr>
          <p:nvPr>
            <p:ph type="subTitle" idx="1"/>
          </p:nvPr>
        </p:nvSpPr>
        <p:spPr/>
        <p:txBody>
          <a:bodyPr>
            <a:normAutofit lnSpcReduction="10000"/>
          </a:bodyPr>
          <a:lstStyle/>
          <a:p>
            <a:pPr algn="l"/>
            <a:r>
              <a:rPr lang="ar-DZ" sz="2800" b="1" dirty="0" smtClean="0"/>
              <a:t>الأستاذة: صحراوي وافية</a:t>
            </a:r>
          </a:p>
          <a:p>
            <a:pPr algn="l"/>
            <a:r>
              <a:rPr lang="ar-DZ" dirty="0" smtClean="0"/>
              <a:t>جامعة الجزائر 02</a:t>
            </a:r>
          </a:p>
          <a:p>
            <a:pPr algn="r"/>
            <a:r>
              <a:rPr lang="ar-DZ" dirty="0" smtClean="0"/>
              <a:t>الدرس8</a:t>
            </a:r>
            <a:endParaRPr lang="fr-FR" dirty="0"/>
          </a:p>
        </p:txBody>
      </p:sp>
    </p:spTree>
    <p:extLst>
      <p:ext uri="{BB962C8B-B14F-4D97-AF65-F5344CB8AC3E}">
        <p14:creationId xmlns:p14="http://schemas.microsoft.com/office/powerpoint/2010/main" xmlns="" val="33436573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78000" y="368300"/>
            <a:ext cx="9725023" cy="5829300"/>
          </a:xfrm>
        </p:spPr>
        <p:txBody>
          <a:bodyPr>
            <a:normAutofit fontScale="92500" lnSpcReduction="10000"/>
          </a:bodyPr>
          <a:lstStyle/>
          <a:p>
            <a:pPr marL="0" indent="0" algn="just" rtl="1">
              <a:buNone/>
            </a:pPr>
            <a:r>
              <a:rPr lang="ar-DZ" sz="2600" b="1" dirty="0" smtClean="0">
                <a:latin typeface="Simplified Arabic" panose="02020603050405020304" pitchFamily="18" charset="-78"/>
                <a:cs typeface="Simplified Arabic" panose="02020603050405020304" pitchFamily="18" charset="-78"/>
              </a:rPr>
              <a:t>العوامل التي يجب مراعاتها عند اتخاذ القرار:</a:t>
            </a:r>
            <a:endParaRPr lang="ar-DZ" sz="2600" dirty="0" smtClean="0">
              <a:latin typeface="Simplified Arabic" panose="02020603050405020304" pitchFamily="18" charset="-78"/>
              <a:cs typeface="Simplified Arabic" panose="02020603050405020304" pitchFamily="18" charset="-78"/>
            </a:endParaRPr>
          </a:p>
          <a:p>
            <a:pPr marL="0" indent="0" algn="just" rtl="1">
              <a:buNone/>
            </a:pPr>
            <a:r>
              <a:rPr lang="ar-DZ" sz="2600" dirty="0" smtClean="0">
                <a:latin typeface="Simplified Arabic" panose="02020603050405020304" pitchFamily="18" charset="-78"/>
                <a:cs typeface="Simplified Arabic" panose="02020603050405020304" pitchFamily="18" charset="-78"/>
              </a:rPr>
              <a:t>من اجل سلامة عملية اتخاذ القرار ينبغي مراعاة العوامل التالية:</a:t>
            </a:r>
          </a:p>
          <a:p>
            <a:pPr marL="0" indent="0" algn="just" rtl="1">
              <a:buNone/>
            </a:pPr>
            <a:r>
              <a:rPr lang="ar-DZ" sz="2600" dirty="0" smtClean="0">
                <a:latin typeface="Simplified Arabic" panose="02020603050405020304" pitchFamily="18" charset="-78"/>
                <a:cs typeface="Simplified Arabic" panose="02020603050405020304" pitchFamily="18" charset="-78"/>
              </a:rPr>
              <a:t>-1-أن يساهم كل قرار في تحقيق الهدف المحدد مسبقا.</a:t>
            </a:r>
          </a:p>
          <a:p>
            <a:pPr marL="0" indent="0" algn="just" rtl="1">
              <a:buNone/>
            </a:pPr>
            <a:r>
              <a:rPr lang="ar-DZ" sz="2600" dirty="0" smtClean="0">
                <a:latin typeface="Simplified Arabic" panose="02020603050405020304" pitchFamily="18" charset="-78"/>
                <a:cs typeface="Simplified Arabic" panose="02020603050405020304" pitchFamily="18" charset="-78"/>
              </a:rPr>
              <a:t>2- التعاون واشراك جميع الأطراف المعنية بالعملية وشرح الهدف من وراء اتخاذ القرار.</a:t>
            </a:r>
          </a:p>
          <a:p>
            <a:pPr marL="0" indent="0" algn="just" rtl="1">
              <a:buNone/>
            </a:pPr>
            <a:r>
              <a:rPr lang="ar-DZ" sz="2600" dirty="0" smtClean="0">
                <a:latin typeface="Simplified Arabic" panose="02020603050405020304" pitchFamily="18" charset="-78"/>
                <a:cs typeface="Simplified Arabic" panose="02020603050405020304" pitchFamily="18" charset="-78"/>
              </a:rPr>
              <a:t>-3-تنفيذ القرار المتخذ وتحمل نتائجه.</a:t>
            </a:r>
          </a:p>
          <a:p>
            <a:pPr marL="0" indent="0" algn="just" rtl="1">
              <a:buNone/>
            </a:pPr>
            <a:r>
              <a:rPr lang="ar-DZ" sz="2600" dirty="0" smtClean="0">
                <a:latin typeface="Simplified Arabic" panose="02020603050405020304" pitchFamily="18" charset="-78"/>
                <a:cs typeface="Simplified Arabic" panose="02020603050405020304" pitchFamily="18" charset="-78"/>
              </a:rPr>
              <a:t>-4-عدم تأجيل تنفيد القرار.</a:t>
            </a:r>
          </a:p>
          <a:p>
            <a:pPr marL="0" indent="0" algn="just" rtl="1">
              <a:buNone/>
            </a:pPr>
            <a:r>
              <a:rPr lang="ar-DZ" sz="2600" dirty="0" smtClean="0">
                <a:latin typeface="Simplified Arabic" panose="02020603050405020304" pitchFamily="18" charset="-78"/>
                <a:cs typeface="Simplified Arabic" panose="02020603050405020304" pitchFamily="18" charset="-78"/>
              </a:rPr>
              <a:t>-5-عدم خشية ما يترتب على القرار.</a:t>
            </a:r>
          </a:p>
          <a:p>
            <a:pPr marL="0" indent="0" algn="just" rtl="1">
              <a:buNone/>
            </a:pPr>
            <a:r>
              <a:rPr lang="ar-DZ" sz="2600" dirty="0" smtClean="0">
                <a:latin typeface="Simplified Arabic" panose="02020603050405020304" pitchFamily="18" charset="-78"/>
                <a:cs typeface="Simplified Arabic" panose="02020603050405020304" pitchFamily="18" charset="-78"/>
              </a:rPr>
              <a:t>-6- على متخذ القرار التحلي بالمرونة من اجل تعديل او الغاء قراره في ضوء الأنشطة المترتبة عن قراره.</a:t>
            </a:r>
          </a:p>
          <a:p>
            <a:pPr marL="0" indent="0" algn="just" rtl="1">
              <a:buNone/>
            </a:pPr>
            <a:r>
              <a:rPr lang="ar-DZ" sz="2600" dirty="0" smtClean="0">
                <a:latin typeface="Simplified Arabic" panose="02020603050405020304" pitchFamily="18" charset="-78"/>
                <a:cs typeface="Simplified Arabic" panose="02020603050405020304" pitchFamily="18" charset="-78"/>
              </a:rPr>
              <a:t>-7- لابد من مراعاة عند جمع المعلومات: معلومات ضرورية ومعلومات من المفيد معرفتها ومعلومات غير مرتبطة بالمشكلة,</a:t>
            </a:r>
          </a:p>
          <a:p>
            <a:pPr marL="0" indent="0" algn="just" rtl="1">
              <a:buNone/>
            </a:pPr>
            <a:r>
              <a:rPr lang="ar-DZ" sz="2600" dirty="0" smtClean="0">
                <a:latin typeface="Simplified Arabic" panose="02020603050405020304" pitchFamily="18" charset="-78"/>
                <a:cs typeface="Simplified Arabic" panose="02020603050405020304" pitchFamily="18" charset="-78"/>
              </a:rPr>
              <a:t>-8-الاهتمام بتحديد النتائج المحتملة على المدى القريب والمتوسط والبعيد، وتحديد الأهداف العامة والاهداف المرحلية.</a:t>
            </a:r>
          </a:p>
          <a:p>
            <a:pPr marL="0" indent="0" algn="just" rtl="1">
              <a:buNone/>
            </a:pPr>
            <a:endParaRPr lang="ar-DZ" sz="2600" dirty="0" smtClean="0">
              <a:latin typeface="Simplified Arabic" panose="02020603050405020304" pitchFamily="18" charset="-78"/>
              <a:cs typeface="Simplified Arabic" panose="02020603050405020304" pitchFamily="18" charset="-78"/>
            </a:endParaRPr>
          </a:p>
          <a:p>
            <a:pPr marL="0" indent="0" algn="just" rtl="1">
              <a:buNone/>
            </a:pPr>
            <a:endParaRPr lang="fr-FR" sz="26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37603988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78000" y="368300"/>
            <a:ext cx="9725023" cy="5829300"/>
          </a:xfrm>
        </p:spPr>
        <p:txBody>
          <a:bodyPr>
            <a:normAutofit fontScale="85000" lnSpcReduction="20000"/>
          </a:bodyPr>
          <a:lstStyle/>
          <a:p>
            <a:pPr marL="0" indent="0" algn="just" rtl="1">
              <a:buNone/>
            </a:pPr>
            <a:r>
              <a:rPr lang="ar-DZ" sz="2600" b="1" dirty="0" smtClean="0">
                <a:latin typeface="Simplified Arabic" panose="02020603050405020304" pitchFamily="18" charset="-78"/>
                <a:cs typeface="Simplified Arabic" panose="02020603050405020304" pitchFamily="18" charset="-78"/>
              </a:rPr>
              <a:t>الصعوبات الت تواجه متخذ القرار:</a:t>
            </a:r>
            <a:endParaRPr lang="ar-DZ" sz="2600" dirty="0" smtClean="0">
              <a:latin typeface="Simplified Arabic" panose="02020603050405020304" pitchFamily="18" charset="-78"/>
              <a:cs typeface="Simplified Arabic" panose="02020603050405020304" pitchFamily="18" charset="-78"/>
            </a:endParaRPr>
          </a:p>
          <a:p>
            <a:pPr marL="0" indent="0" algn="just" rtl="1">
              <a:buNone/>
            </a:pPr>
            <a:r>
              <a:rPr lang="ar-DZ" sz="2600" dirty="0" smtClean="0">
                <a:latin typeface="Simplified Arabic" panose="02020603050405020304" pitchFamily="18" charset="-78"/>
                <a:cs typeface="Simplified Arabic" panose="02020603050405020304" pitchFamily="18" charset="-78"/>
              </a:rPr>
              <a:t>هناك بعض الصعوبات التي قد تواجه متخذ القرار ويمكن اجمالها فيما يلي:</a:t>
            </a:r>
          </a:p>
          <a:p>
            <a:pPr marL="0" indent="0" algn="just" rtl="1">
              <a:buNone/>
            </a:pPr>
            <a:r>
              <a:rPr lang="ar-DZ" sz="2600" dirty="0" smtClean="0">
                <a:latin typeface="Simplified Arabic" panose="02020603050405020304" pitchFamily="18" charset="-78"/>
                <a:cs typeface="Simplified Arabic" panose="02020603050405020304" pitchFamily="18" charset="-78"/>
              </a:rPr>
              <a:t>1-التفكير غير الحيادي:</a:t>
            </a:r>
          </a:p>
          <a:p>
            <a:pPr marL="0" indent="0" algn="just" rtl="1">
              <a:buNone/>
            </a:pPr>
            <a:r>
              <a:rPr lang="ar-DZ" sz="2600" dirty="0" smtClean="0">
                <a:latin typeface="Simplified Arabic" panose="02020603050405020304" pitchFamily="18" charset="-78"/>
                <a:cs typeface="Simplified Arabic" panose="02020603050405020304" pitchFamily="18" charset="-78"/>
              </a:rPr>
              <a:t>تتأثر معظم قرار الفرد بالعوامل المحيطة به والتي تجعله يميل إلى التحيز لأفكار نمطية معينة، فلابد من التحرر من كل ما يحرف القرار عن موضوعيته، ليكون قرار سليما في نتائجه.</a:t>
            </a:r>
          </a:p>
          <a:p>
            <a:pPr marL="0" indent="0" algn="just" rtl="1">
              <a:buNone/>
            </a:pPr>
            <a:r>
              <a:rPr lang="ar-DZ" sz="2600" dirty="0" smtClean="0">
                <a:latin typeface="Simplified Arabic" panose="02020603050405020304" pitchFamily="18" charset="-78"/>
                <a:cs typeface="Simplified Arabic" panose="02020603050405020304" pitchFamily="18" charset="-78"/>
              </a:rPr>
              <a:t>2-نقص مهارة صاحب القرار في تحكم في سير عملية اتخاد القرار بصورة افضل وبالوقت المناسب.</a:t>
            </a:r>
          </a:p>
          <a:p>
            <a:pPr marL="0" indent="0" algn="just" rtl="1">
              <a:buNone/>
            </a:pPr>
            <a:r>
              <a:rPr lang="ar-DZ" sz="2600" dirty="0" smtClean="0">
                <a:latin typeface="Simplified Arabic" panose="02020603050405020304" pitchFamily="18" charset="-78"/>
                <a:cs typeface="Simplified Arabic" panose="02020603050405020304" pitchFamily="18" charset="-78"/>
              </a:rPr>
              <a:t>3-عدم قدرة صاحب القرار عن تحديد المشكلة تحديدا دقيقا، </a:t>
            </a:r>
            <a:r>
              <a:rPr lang="ar-DZ" sz="2600" dirty="0" err="1" smtClean="0">
                <a:latin typeface="Simplified Arabic" panose="02020603050405020304" pitchFamily="18" charset="-78"/>
                <a:cs typeface="Simplified Arabic" panose="02020603050405020304" pitchFamily="18" charset="-78"/>
              </a:rPr>
              <a:t>أوعجزه</a:t>
            </a:r>
            <a:r>
              <a:rPr lang="ar-DZ" sz="2600" dirty="0" smtClean="0">
                <a:latin typeface="Simplified Arabic" panose="02020603050405020304" pitchFamily="18" charset="-78"/>
                <a:cs typeface="Simplified Arabic" panose="02020603050405020304" pitchFamily="18" charset="-78"/>
              </a:rPr>
              <a:t> عن التمييز بين المشكلة السطحية و الحقيقية.</a:t>
            </a:r>
          </a:p>
          <a:p>
            <a:pPr marL="0" indent="0" algn="just" rtl="1">
              <a:buNone/>
            </a:pPr>
            <a:r>
              <a:rPr lang="ar-DZ" sz="2600" dirty="0" smtClean="0">
                <a:latin typeface="Simplified Arabic" panose="02020603050405020304" pitchFamily="18" charset="-78"/>
                <a:cs typeface="Simplified Arabic" panose="02020603050405020304" pitchFamily="18" charset="-78"/>
              </a:rPr>
              <a:t>4- عجز صاحب القرار عن إمكانية توقع النتائج بالإيجاب او السلب للحلول الممكنة.</a:t>
            </a:r>
          </a:p>
          <a:p>
            <a:pPr marL="0" indent="0" algn="just" rtl="1">
              <a:buNone/>
            </a:pPr>
            <a:r>
              <a:rPr lang="ar-DZ" sz="2600" dirty="0" smtClean="0">
                <a:latin typeface="Simplified Arabic" panose="02020603050405020304" pitchFamily="18" charset="-78"/>
                <a:cs typeface="Simplified Arabic" panose="02020603050405020304" pitchFamily="18" charset="-78"/>
              </a:rPr>
              <a:t>5-نقص المعلومات التي تصل لصاحب القرار وتعقيدها.</a:t>
            </a:r>
          </a:p>
          <a:p>
            <a:pPr marL="0" indent="0" algn="just" rtl="1">
              <a:buNone/>
            </a:pPr>
            <a:r>
              <a:rPr lang="ar-DZ" sz="2600" dirty="0" smtClean="0">
                <a:latin typeface="Simplified Arabic" panose="02020603050405020304" pitchFamily="18" charset="-78"/>
                <a:cs typeface="Simplified Arabic" panose="02020603050405020304" pitchFamily="18" charset="-78"/>
              </a:rPr>
              <a:t>6- الضغوطات الخارجية التي يمكن ان يتعرض لها صاحب القرار سواء داخل الجماعة أو خارجها,</a:t>
            </a:r>
          </a:p>
          <a:p>
            <a:pPr marL="0" indent="0" algn="just" rtl="1">
              <a:buNone/>
            </a:pPr>
            <a:endParaRPr lang="ar-DZ" sz="2600" dirty="0" smtClean="0">
              <a:latin typeface="Simplified Arabic" panose="02020603050405020304" pitchFamily="18" charset="-78"/>
              <a:cs typeface="Simplified Arabic" panose="02020603050405020304" pitchFamily="18" charset="-78"/>
            </a:endParaRPr>
          </a:p>
          <a:p>
            <a:pPr marL="0" indent="0" algn="just" rtl="1">
              <a:buNone/>
            </a:pPr>
            <a:r>
              <a:rPr lang="ar-DZ" sz="2600" dirty="0" smtClean="0">
                <a:latin typeface="Simplified Arabic" panose="02020603050405020304" pitchFamily="18" charset="-78"/>
                <a:cs typeface="Simplified Arabic" panose="02020603050405020304" pitchFamily="18" charset="-78"/>
              </a:rPr>
              <a:t>يتضح لنا مما سبق أن عملية اتخاذ القرار جوهر النشاط الفردي والجماعي سواء في حياتنا الخاصة او المهنية وهي تعتبر مقومات الحياة. فالقرار ليس مجرد موقف نتخذه في لحظة زمنية معينة، وإنما يكون وفقا لمراحل ودراسات نقوم بها قبل اتخاذ القرار.</a:t>
            </a:r>
          </a:p>
          <a:p>
            <a:pPr marL="0" indent="0" algn="just" rtl="1">
              <a:buNone/>
            </a:pPr>
            <a:endParaRPr lang="ar-DZ" sz="2600" dirty="0" smtClean="0">
              <a:latin typeface="Simplified Arabic" panose="02020603050405020304" pitchFamily="18" charset="-78"/>
              <a:cs typeface="Simplified Arabic" panose="02020603050405020304" pitchFamily="18" charset="-78"/>
            </a:endParaRPr>
          </a:p>
          <a:p>
            <a:pPr marL="0" indent="0" algn="just" rtl="1">
              <a:buNone/>
            </a:pPr>
            <a:endParaRPr lang="fr-FR" sz="26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724551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50423" y="561703"/>
            <a:ext cx="9752600" cy="5643154"/>
          </a:xfrm>
        </p:spPr>
        <p:txBody>
          <a:bodyPr>
            <a:normAutofit/>
          </a:bodyPr>
          <a:lstStyle/>
          <a:p>
            <a:pPr marL="0" indent="0" algn="just" rtl="1">
              <a:buNone/>
            </a:pPr>
            <a:r>
              <a:rPr lang="en-US" b="1" dirty="0" smtClean="0"/>
              <a:t>-</a:t>
            </a:r>
            <a:r>
              <a:rPr lang="ar-DZ" b="1" dirty="0" smtClean="0"/>
              <a:t>2</a:t>
            </a:r>
            <a:r>
              <a:rPr lang="ar-DZ" sz="2600" b="1" dirty="0" smtClean="0">
                <a:latin typeface="Simplified Arabic" panose="02020603050405020304" pitchFamily="18" charset="-78"/>
                <a:cs typeface="Simplified Arabic" panose="02020603050405020304" pitchFamily="18" charset="-78"/>
              </a:rPr>
              <a:t>-</a:t>
            </a:r>
            <a:r>
              <a:rPr lang="ar-SA" sz="2600" b="1" dirty="0" smtClean="0">
                <a:latin typeface="Simplified Arabic" panose="02020603050405020304" pitchFamily="18" charset="-78"/>
                <a:cs typeface="Simplified Arabic" panose="02020603050405020304" pitchFamily="18" charset="-78"/>
              </a:rPr>
              <a:t>القيم </a:t>
            </a:r>
            <a:r>
              <a:rPr lang="ar-SA" sz="2600" b="1" dirty="0">
                <a:latin typeface="Simplified Arabic" panose="02020603050405020304" pitchFamily="18" charset="-78"/>
                <a:cs typeface="Simplified Arabic" panose="02020603050405020304" pitchFamily="18" charset="-78"/>
              </a:rPr>
              <a:t>المحلية و القيم </a:t>
            </a:r>
            <a:r>
              <a:rPr lang="ar-SA" sz="2600" b="1" dirty="0" smtClean="0">
                <a:latin typeface="Simplified Arabic" panose="02020603050405020304" pitchFamily="18" charset="-78"/>
                <a:cs typeface="Simplified Arabic" panose="02020603050405020304" pitchFamily="18" charset="-78"/>
              </a:rPr>
              <a:t>الدخيلة</a:t>
            </a:r>
            <a:r>
              <a:rPr lang="ar-DZ" sz="2600" b="1" dirty="0" smtClean="0">
                <a:latin typeface="Simplified Arabic" panose="02020603050405020304" pitchFamily="18" charset="-78"/>
                <a:cs typeface="Simplified Arabic" panose="02020603050405020304" pitchFamily="18" charset="-78"/>
              </a:rPr>
              <a:t>:</a:t>
            </a:r>
            <a:r>
              <a:rPr lang="ar-SA" sz="2600" b="1" dirty="0" smtClean="0">
                <a:latin typeface="Simplified Arabic" panose="02020603050405020304" pitchFamily="18" charset="-78"/>
                <a:cs typeface="Simplified Arabic" panose="02020603050405020304" pitchFamily="18" charset="-78"/>
              </a:rPr>
              <a:t> </a:t>
            </a:r>
            <a:endParaRPr lang="ar-DZ" sz="2600" b="1" dirty="0" smtClean="0">
              <a:latin typeface="Simplified Arabic" panose="02020603050405020304" pitchFamily="18" charset="-78"/>
              <a:cs typeface="Simplified Arabic" panose="02020603050405020304" pitchFamily="18" charset="-78"/>
            </a:endParaRPr>
          </a:p>
          <a:p>
            <a:pPr marL="0" indent="0" algn="just" rtl="1">
              <a:buNone/>
            </a:pPr>
            <a:r>
              <a:rPr lang="ar-SA" sz="2600" dirty="0" smtClean="0">
                <a:latin typeface="Simplified Arabic" panose="02020603050405020304" pitchFamily="18" charset="-78"/>
                <a:cs typeface="Simplified Arabic" panose="02020603050405020304" pitchFamily="18" charset="-78"/>
              </a:rPr>
              <a:t>هناك </a:t>
            </a:r>
            <a:r>
              <a:rPr lang="ar-SA" sz="2600" dirty="0">
                <a:latin typeface="Simplified Arabic" panose="02020603050405020304" pitchFamily="18" charset="-78"/>
                <a:cs typeface="Simplified Arabic" panose="02020603050405020304" pitchFamily="18" charset="-78"/>
              </a:rPr>
              <a:t>اختلافات و صراعات بين مختلف </a:t>
            </a:r>
            <a:r>
              <a:rPr lang="ar-SA" sz="2600" dirty="0" err="1">
                <a:latin typeface="Simplified Arabic" panose="02020603050405020304" pitchFamily="18" charset="-78"/>
                <a:cs typeface="Simplified Arabic" panose="02020603050405020304" pitchFamily="18" charset="-78"/>
              </a:rPr>
              <a:t>الإنتماءات</a:t>
            </a:r>
            <a:r>
              <a:rPr lang="ar-SA" sz="2600" dirty="0">
                <a:latin typeface="Simplified Arabic" panose="02020603050405020304" pitchFamily="18" charset="-78"/>
                <a:cs typeface="Simplified Arabic" panose="02020603050405020304" pitchFamily="18" charset="-78"/>
              </a:rPr>
              <a:t> الثقافية التي يحملها الأفراد العاملون </a:t>
            </a:r>
            <a:r>
              <a:rPr lang="ar-SA" sz="2600" dirty="0" smtClean="0">
                <a:latin typeface="Simplified Arabic" panose="02020603050405020304" pitchFamily="18" charset="-78"/>
                <a:cs typeface="Simplified Arabic" panose="02020603050405020304" pitchFamily="18" charset="-78"/>
              </a:rPr>
              <a:t>في</a:t>
            </a:r>
            <a:r>
              <a:rPr lang="ar-DZ"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المنظمة </a:t>
            </a:r>
            <a:r>
              <a:rPr lang="ar-SA" sz="2600" dirty="0">
                <a:latin typeface="Simplified Arabic" panose="02020603050405020304" pitchFamily="18" charset="-78"/>
                <a:cs typeface="Simplified Arabic" panose="02020603050405020304" pitchFamily="18" charset="-78"/>
              </a:rPr>
              <a:t>و التي يجب عليها التعايش في تنظيم واحد</a:t>
            </a:r>
            <a:r>
              <a:rPr lang="ar-SA" sz="2600" dirty="0" smtClean="0">
                <a:latin typeface="Simplified Arabic" panose="02020603050405020304" pitchFamily="18" charset="-78"/>
                <a:cs typeface="Simplified Arabic" panose="02020603050405020304" pitchFamily="18" charset="-78"/>
              </a:rPr>
              <a:t>،</a:t>
            </a:r>
            <a:r>
              <a:rPr lang="ar-DZ"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و </a:t>
            </a:r>
            <a:r>
              <a:rPr lang="ar-SA" sz="2600" dirty="0">
                <a:latin typeface="Simplified Arabic" panose="02020603050405020304" pitchFamily="18" charset="-78"/>
                <a:cs typeface="Simplified Arabic" panose="02020603050405020304" pitchFamily="18" charset="-78"/>
              </a:rPr>
              <a:t>التي تختلف بين قيم محلية وقيم دخيلة أو </a:t>
            </a:r>
            <a:r>
              <a:rPr lang="ar-SA" sz="2600" dirty="0" err="1">
                <a:latin typeface="Simplified Arabic" panose="02020603050405020304" pitchFamily="18" charset="-78"/>
                <a:cs typeface="Simplified Arabic" panose="02020603050405020304" pitchFamily="18" charset="-78"/>
              </a:rPr>
              <a:t>جديدة،فالقيم</a:t>
            </a:r>
            <a:r>
              <a:rPr lang="ar-SA" sz="2600" dirty="0">
                <a:latin typeface="Simplified Arabic" panose="02020603050405020304" pitchFamily="18" charset="-78"/>
                <a:cs typeface="Simplified Arabic" panose="02020603050405020304" pitchFamily="18" charset="-78"/>
              </a:rPr>
              <a:t> المحلية هي نتيجة تفاعل العناصر الداخلية في بيئة معينة و تطورها محليا تماشيا مع واقع المجتمع و مشاكله و اهتماماته و طموحاته</a:t>
            </a:r>
            <a:r>
              <a:rPr lang="ar-SA" sz="2600" dirty="0" smtClean="0">
                <a:latin typeface="Simplified Arabic" panose="02020603050405020304" pitchFamily="18" charset="-78"/>
                <a:cs typeface="Simplified Arabic" panose="02020603050405020304" pitchFamily="18" charset="-78"/>
              </a:rPr>
              <a:t>،</a:t>
            </a:r>
            <a:r>
              <a:rPr lang="ar-DZ"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أما </a:t>
            </a:r>
            <a:r>
              <a:rPr lang="ar-SA" sz="2600" dirty="0">
                <a:latin typeface="Simplified Arabic" panose="02020603050405020304" pitchFamily="18" charset="-78"/>
                <a:cs typeface="Simplified Arabic" panose="02020603050405020304" pitchFamily="18" charset="-78"/>
              </a:rPr>
              <a:t>القيم الدخيلة فتكون قد ظهرت و تطورت في أوساط أجنبية بقيمها و انشغالاتها و أهدافها و التي تنتقل إلى مجتمع آخر رغم اختلاف البيئتين و الحضارتين و خصائص </a:t>
            </a:r>
            <a:r>
              <a:rPr lang="ar-SA" sz="2600" dirty="0" smtClean="0">
                <a:latin typeface="Simplified Arabic" panose="02020603050405020304" pitchFamily="18" charset="-78"/>
                <a:cs typeface="Simplified Arabic" panose="02020603050405020304" pitchFamily="18" charset="-78"/>
              </a:rPr>
              <a:t>المجتمعين</a:t>
            </a:r>
            <a:r>
              <a:rPr lang="ar-DZ" sz="2600" dirty="0" smtClean="0">
                <a:latin typeface="Simplified Arabic" panose="02020603050405020304" pitchFamily="18" charset="-78"/>
                <a:cs typeface="Simplified Arabic" panose="02020603050405020304" pitchFamily="18" charset="-78"/>
              </a:rPr>
              <a:t>.</a:t>
            </a:r>
          </a:p>
          <a:p>
            <a:pPr marL="0" indent="0" algn="just" rtl="1">
              <a:buNone/>
            </a:pPr>
            <a:r>
              <a:rPr lang="ar-SA" sz="2600" dirty="0" smtClean="0">
                <a:latin typeface="Simplified Arabic" panose="02020603050405020304" pitchFamily="18" charset="-78"/>
                <a:cs typeface="Simplified Arabic" panose="02020603050405020304" pitchFamily="18" charset="-78"/>
              </a:rPr>
              <a:t> </a:t>
            </a:r>
            <a:r>
              <a:rPr lang="ar-SA" sz="2600" dirty="0">
                <a:latin typeface="Simplified Arabic" panose="02020603050405020304" pitchFamily="18" charset="-78"/>
                <a:cs typeface="Simplified Arabic" panose="02020603050405020304" pitchFamily="18" charset="-78"/>
              </a:rPr>
              <a:t>لعل من القيم الدخيلة ما نجده في أساليب الإدارة و التنظيم، من هنا ينشأ الصراع نتيجة تنوع الخلفيات الثقافية </a:t>
            </a:r>
            <a:r>
              <a:rPr lang="ar-SA" sz="2600" dirty="0" smtClean="0">
                <a:latin typeface="Simplified Arabic" panose="02020603050405020304" pitchFamily="18" charset="-78"/>
                <a:cs typeface="Simplified Arabic" panose="02020603050405020304" pitchFamily="18" charset="-78"/>
              </a:rPr>
              <a:t>باعتبار </a:t>
            </a:r>
            <a:r>
              <a:rPr lang="ar-SA" sz="2600" dirty="0">
                <a:latin typeface="Simplified Arabic" panose="02020603050405020304" pitchFamily="18" charset="-78"/>
                <a:cs typeface="Simplified Arabic" panose="02020603050405020304" pitchFamily="18" charset="-78"/>
              </a:rPr>
              <a:t>أن بيئة العمل هي وسط </a:t>
            </a:r>
            <a:r>
              <a:rPr lang="ar-SA" sz="2600" dirty="0" err="1" smtClean="0">
                <a:latin typeface="Simplified Arabic" panose="02020603050405020304" pitchFamily="18" charset="-78"/>
                <a:cs typeface="Simplified Arabic" panose="02020603050405020304" pitchFamily="18" charset="-78"/>
              </a:rPr>
              <a:t>الإحتكاك</a:t>
            </a:r>
            <a:r>
              <a:rPr lang="ar-DZ" sz="2600" dirty="0" smtClean="0">
                <a:latin typeface="Simplified Arabic" panose="02020603050405020304" pitchFamily="18" charset="-78"/>
                <a:cs typeface="Simplified Arabic" panose="02020603050405020304" pitchFamily="18" charset="-78"/>
              </a:rPr>
              <a:t> وب</a:t>
            </a:r>
            <a:r>
              <a:rPr lang="ar-SA" sz="2600" dirty="0" smtClean="0">
                <a:latin typeface="Simplified Arabic" panose="02020603050405020304" pitchFamily="18" charset="-78"/>
                <a:cs typeface="Simplified Arabic" panose="02020603050405020304" pitchFamily="18" charset="-78"/>
              </a:rPr>
              <a:t>التالي </a:t>
            </a:r>
            <a:r>
              <a:rPr lang="ar-SA" sz="2600" dirty="0">
                <a:latin typeface="Simplified Arabic" panose="02020603050405020304" pitchFamily="18" charset="-78"/>
                <a:cs typeface="Simplified Arabic" panose="02020603050405020304" pitchFamily="18" charset="-78"/>
              </a:rPr>
              <a:t>التصادم بين القيم المتضادة </a:t>
            </a:r>
            <a:r>
              <a:rPr lang="ar-DZ" sz="2600" dirty="0" smtClean="0">
                <a:latin typeface="Simplified Arabic" panose="02020603050405020304" pitchFamily="18" charset="-78"/>
                <a:cs typeface="Simplified Arabic" panose="02020603050405020304" pitchFamily="18" charset="-78"/>
              </a:rPr>
              <a:t>.</a:t>
            </a:r>
            <a:r>
              <a:rPr lang="ar-SA" sz="2600" dirty="0" smtClean="0">
                <a:latin typeface="Simplified Arabic" panose="02020603050405020304" pitchFamily="18" charset="-78"/>
                <a:cs typeface="Simplified Arabic" panose="02020603050405020304" pitchFamily="18" charset="-78"/>
              </a:rPr>
              <a:t> </a:t>
            </a:r>
            <a:r>
              <a:rPr lang="ar-SA" sz="2600" dirty="0">
                <a:latin typeface="Simplified Arabic" panose="02020603050405020304" pitchFamily="18" charset="-78"/>
                <a:cs typeface="Simplified Arabic" panose="02020603050405020304" pitchFamily="18" charset="-78"/>
              </a:rPr>
              <a:t>يتم </a:t>
            </a:r>
            <a:r>
              <a:rPr lang="ar-SA" sz="2600" dirty="0" smtClean="0">
                <a:latin typeface="Simplified Arabic" panose="02020603050405020304" pitchFamily="18" charset="-78"/>
                <a:cs typeface="Simplified Arabic" panose="02020603050405020304" pitchFamily="18" charset="-78"/>
              </a:rPr>
              <a:t>التعبير</a:t>
            </a:r>
            <a:r>
              <a:rPr lang="ar-DZ"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عن </a:t>
            </a:r>
            <a:r>
              <a:rPr lang="ar-SA" sz="2600" dirty="0">
                <a:latin typeface="Simplified Arabic" panose="02020603050405020304" pitchFamily="18" charset="-78"/>
                <a:cs typeface="Simplified Arabic" panose="02020603050405020304" pitchFamily="18" charset="-78"/>
              </a:rPr>
              <a:t>هذا التناقض في شكل سلوكيات سلبية كصورة عن وجود صراع تنظيمي، الذي يمثل أهم المؤشرات تدني مستوى الفعالية التنظيمية</a:t>
            </a:r>
            <a:r>
              <a:rPr lang="en-US" sz="2600" dirty="0">
                <a:latin typeface="Simplified Arabic" panose="02020603050405020304" pitchFamily="18" charset="-78"/>
                <a:cs typeface="Simplified Arabic" panose="02020603050405020304" pitchFamily="18" charset="-78"/>
              </a:rPr>
              <a:t>.</a:t>
            </a:r>
            <a:endParaRPr lang="fr-FR" sz="2600" dirty="0">
              <a:latin typeface="Simplified Arabic" panose="02020603050405020304" pitchFamily="18" charset="-78"/>
              <a:cs typeface="Simplified Arabic" panose="02020603050405020304" pitchFamily="18" charset="-78"/>
            </a:endParaRPr>
          </a:p>
          <a:p>
            <a:pPr marL="0" indent="0" algn="just" rtl="1">
              <a:buNone/>
            </a:pPr>
            <a:endParaRPr lang="fr-FR" dirty="0"/>
          </a:p>
        </p:txBody>
      </p:sp>
    </p:spTree>
    <p:extLst>
      <p:ext uri="{BB962C8B-B14F-4D97-AF65-F5344CB8AC3E}">
        <p14:creationId xmlns:p14="http://schemas.microsoft.com/office/powerpoint/2010/main" xmlns="" val="11972656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15737" y="352697"/>
            <a:ext cx="9875520" cy="5839097"/>
          </a:xfrm>
        </p:spPr>
        <p:txBody>
          <a:bodyPr>
            <a:noAutofit/>
          </a:bodyPr>
          <a:lstStyle/>
          <a:p>
            <a:pPr marL="0" indent="0" algn="just" rtl="1">
              <a:buNone/>
            </a:pPr>
            <a:r>
              <a:rPr lang="ar-SA" sz="2600" b="1" dirty="0">
                <a:latin typeface="Simplified Arabic" panose="02020603050405020304" pitchFamily="18" charset="-78"/>
                <a:cs typeface="Simplified Arabic" panose="02020603050405020304" pitchFamily="18" charset="-78"/>
              </a:rPr>
              <a:t>انعكاسات التناقض القيمي داخل المنظمة</a:t>
            </a:r>
            <a:r>
              <a:rPr lang="en-US" sz="2600" b="1" dirty="0">
                <a:latin typeface="Simplified Arabic" panose="02020603050405020304" pitchFamily="18" charset="-78"/>
                <a:cs typeface="Simplified Arabic" panose="02020603050405020304" pitchFamily="18" charset="-78"/>
              </a:rPr>
              <a:t>.</a:t>
            </a:r>
            <a:endParaRPr lang="fr-FR" sz="2600" dirty="0">
              <a:latin typeface="Simplified Arabic" panose="02020603050405020304" pitchFamily="18" charset="-78"/>
              <a:cs typeface="Simplified Arabic" panose="02020603050405020304" pitchFamily="18" charset="-78"/>
            </a:endParaRPr>
          </a:p>
          <a:p>
            <a:pPr marL="0" indent="0" algn="just" rtl="1">
              <a:buNone/>
            </a:pPr>
            <a:r>
              <a:rPr lang="ar-SA" sz="2600" dirty="0">
                <a:latin typeface="Simplified Arabic" panose="02020603050405020304" pitchFamily="18" charset="-78"/>
                <a:cs typeface="Simplified Arabic" panose="02020603050405020304" pitchFamily="18" charset="-78"/>
              </a:rPr>
              <a:t>يؤدي تناقض القيم داخل المنظمة إلى مجموعة من المشاكل و المعوقات التي يصعب في أغلب </a:t>
            </a:r>
            <a:r>
              <a:rPr lang="ar-SA" sz="2600" dirty="0" smtClean="0">
                <a:latin typeface="Simplified Arabic" panose="02020603050405020304" pitchFamily="18" charset="-78"/>
                <a:cs typeface="Simplified Arabic" panose="02020603050405020304" pitchFamily="18" charset="-78"/>
              </a:rPr>
              <a:t>الأحيان</a:t>
            </a:r>
            <a:r>
              <a:rPr lang="ar-DZ"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التعرف </a:t>
            </a:r>
            <a:r>
              <a:rPr lang="ar-SA" sz="2600" dirty="0">
                <a:latin typeface="Simplified Arabic" panose="02020603050405020304" pitchFamily="18" charset="-78"/>
                <a:cs typeface="Simplified Arabic" panose="02020603050405020304" pitchFamily="18" charset="-78"/>
              </a:rPr>
              <a:t>على أسبابها، التي تعبر عن سوء تكيف العمال مع الواقع الثقافي للمنظمة و الذي ينعكس في </a:t>
            </a:r>
            <a:r>
              <a:rPr lang="ar-SA" sz="2600" dirty="0" smtClean="0">
                <a:latin typeface="Simplified Arabic" panose="02020603050405020304" pitchFamily="18" charset="-78"/>
                <a:cs typeface="Simplified Arabic" panose="02020603050405020304" pitchFamily="18" charset="-78"/>
              </a:rPr>
              <a:t>شكل</a:t>
            </a:r>
            <a:r>
              <a:rPr lang="ar-DZ"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انتهاج </a:t>
            </a:r>
            <a:r>
              <a:rPr lang="ar-SA" sz="2600" dirty="0">
                <a:latin typeface="Simplified Arabic" panose="02020603050405020304" pitchFamily="18" charset="-78"/>
                <a:cs typeface="Simplified Arabic" panose="02020603050405020304" pitchFamily="18" charset="-78"/>
              </a:rPr>
              <a:t>سلوك سلبي تتدرج سلبيته حسب درجة التناقض و قوة الضغوط، من سوء التكيف البسيط إلى </a:t>
            </a:r>
            <a:r>
              <a:rPr lang="ar-SA" sz="2600" dirty="0" smtClean="0">
                <a:latin typeface="Simplified Arabic" panose="02020603050405020304" pitchFamily="18" charset="-78"/>
                <a:cs typeface="Simplified Arabic" panose="02020603050405020304" pitchFamily="18" charset="-78"/>
              </a:rPr>
              <a:t>سوء</a:t>
            </a:r>
            <a:r>
              <a:rPr lang="ar-DZ"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العلاقات </a:t>
            </a:r>
            <a:r>
              <a:rPr lang="ar-SA" sz="2600" dirty="0">
                <a:latin typeface="Simplified Arabic" panose="02020603050405020304" pitchFamily="18" charset="-78"/>
                <a:cs typeface="Simplified Arabic" panose="02020603050405020304" pitchFamily="18" charset="-78"/>
              </a:rPr>
              <a:t>البشرية ثم الصراع و </a:t>
            </a:r>
            <a:r>
              <a:rPr lang="ar-SA" sz="2600" dirty="0" err="1">
                <a:latin typeface="Simplified Arabic" panose="02020603050405020304" pitchFamily="18" charset="-78"/>
                <a:cs typeface="Simplified Arabic" panose="02020603050405020304" pitchFamily="18" charset="-78"/>
              </a:rPr>
              <a:t>الإنسحاب</a:t>
            </a:r>
            <a:r>
              <a:rPr lang="ar-SA" sz="2600" dirty="0">
                <a:latin typeface="Simplified Arabic" panose="02020603050405020304" pitchFamily="18" charset="-78"/>
                <a:cs typeface="Simplified Arabic" panose="02020603050405020304" pitchFamily="18" charset="-78"/>
              </a:rPr>
              <a:t> و أقوى رد فعل هو التخريب، و لعل من أهم </a:t>
            </a:r>
            <a:r>
              <a:rPr lang="ar-SA" sz="2600" dirty="0" smtClean="0">
                <a:latin typeface="Simplified Arabic" panose="02020603050405020304" pitchFamily="18" charset="-78"/>
                <a:cs typeface="Simplified Arabic" panose="02020603050405020304" pitchFamily="18" charset="-78"/>
              </a:rPr>
              <a:t>انعكاسات</a:t>
            </a:r>
            <a:r>
              <a:rPr lang="ar-DZ"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التناقض </a:t>
            </a:r>
            <a:r>
              <a:rPr lang="ar-SA" sz="2600" dirty="0">
                <a:latin typeface="Simplified Arabic" panose="02020603050405020304" pitchFamily="18" charset="-78"/>
                <a:cs typeface="Simplified Arabic" panose="02020603050405020304" pitchFamily="18" charset="-78"/>
              </a:rPr>
              <a:t>القيمي</a:t>
            </a:r>
            <a:r>
              <a:rPr lang="en-US" sz="2600" dirty="0">
                <a:latin typeface="Simplified Arabic" panose="02020603050405020304" pitchFamily="18" charset="-78"/>
                <a:cs typeface="Simplified Arabic" panose="02020603050405020304" pitchFamily="18" charset="-78"/>
              </a:rPr>
              <a:t> :</a:t>
            </a:r>
            <a:endParaRPr lang="fr-FR" sz="2600" dirty="0">
              <a:latin typeface="Simplified Arabic" panose="02020603050405020304" pitchFamily="18" charset="-78"/>
              <a:cs typeface="Simplified Arabic" panose="02020603050405020304" pitchFamily="18" charset="-78"/>
            </a:endParaRPr>
          </a:p>
          <a:p>
            <a:pPr marL="0" indent="0" algn="just" rtl="1">
              <a:buNone/>
            </a:pPr>
            <a:r>
              <a:rPr lang="ar-SA" sz="2600" b="1" dirty="0">
                <a:latin typeface="Simplified Arabic" panose="02020603050405020304" pitchFamily="18" charset="-78"/>
                <a:cs typeface="Simplified Arabic" panose="02020603050405020304" pitchFamily="18" charset="-78"/>
              </a:rPr>
              <a:t>١</a:t>
            </a:r>
            <a:r>
              <a:rPr lang="en-US" sz="2600" b="1" dirty="0">
                <a:latin typeface="Simplified Arabic" panose="02020603050405020304" pitchFamily="18" charset="-78"/>
                <a:cs typeface="Simplified Arabic" panose="02020603050405020304" pitchFamily="18" charset="-78"/>
              </a:rPr>
              <a:t>- </a:t>
            </a:r>
            <a:r>
              <a:rPr lang="ar-SA" sz="2600" b="1" dirty="0">
                <a:latin typeface="Simplified Arabic" panose="02020603050405020304" pitchFamily="18" charset="-78"/>
                <a:cs typeface="Simplified Arabic" panose="02020603050405020304" pitchFamily="18" charset="-78"/>
              </a:rPr>
              <a:t>صعوبة التكيف</a:t>
            </a:r>
            <a:endParaRPr lang="fr-FR" sz="2600" dirty="0">
              <a:latin typeface="Simplified Arabic" panose="02020603050405020304" pitchFamily="18" charset="-78"/>
              <a:cs typeface="Simplified Arabic" panose="02020603050405020304" pitchFamily="18" charset="-78"/>
            </a:endParaRPr>
          </a:p>
          <a:p>
            <a:pPr marL="0" indent="0" algn="just" rtl="1">
              <a:buNone/>
            </a:pPr>
            <a:r>
              <a:rPr lang="ar-SA" sz="2600" dirty="0">
                <a:latin typeface="Simplified Arabic" panose="02020603050405020304" pitchFamily="18" charset="-78"/>
                <a:cs typeface="Simplified Arabic" panose="02020603050405020304" pitchFamily="18" charset="-78"/>
              </a:rPr>
              <a:t>إن قوة التناقضات و </a:t>
            </a:r>
            <a:r>
              <a:rPr lang="ar-SA" sz="2600" dirty="0" err="1">
                <a:latin typeface="Simplified Arabic" panose="02020603050405020304" pitchFamily="18" charset="-78"/>
                <a:cs typeface="Simplified Arabic" panose="02020603050405020304" pitchFamily="18" charset="-78"/>
              </a:rPr>
              <a:t>الإختلافات</a:t>
            </a:r>
            <a:r>
              <a:rPr lang="ar-SA" sz="2600" dirty="0">
                <a:latin typeface="Simplified Arabic" panose="02020603050405020304" pitchFamily="18" charset="-78"/>
                <a:cs typeface="Simplified Arabic" panose="02020603050405020304" pitchFamily="18" charset="-78"/>
              </a:rPr>
              <a:t> بين القيم داخل المنظمة يؤدي إلى صعوبة التكيف و عدم القدرة على تحمل ضغوط مختلف القيم المتعاكسة، فكلما زادت </a:t>
            </a:r>
            <a:r>
              <a:rPr lang="ar-SA" sz="2600" dirty="0" err="1">
                <a:latin typeface="Simplified Arabic" panose="02020603050405020304" pitchFamily="18" charset="-78"/>
                <a:cs typeface="Simplified Arabic" panose="02020603050405020304" pitchFamily="18" charset="-78"/>
              </a:rPr>
              <a:t>الإختلافات</a:t>
            </a:r>
            <a:r>
              <a:rPr lang="ar-SA" sz="2600" dirty="0">
                <a:latin typeface="Simplified Arabic" panose="02020603050405020304" pitchFamily="18" charset="-78"/>
                <a:cs typeface="Simplified Arabic" panose="02020603050405020304" pitchFamily="18" charset="-78"/>
              </a:rPr>
              <a:t> و التناقضات زادت صعوبة التكيف و أدت إلى انعكاسات أوسع مدى و أكثر قوة</a:t>
            </a:r>
            <a:r>
              <a:rPr lang="en-US" sz="2600" dirty="0">
                <a:latin typeface="Simplified Arabic" panose="02020603050405020304" pitchFamily="18" charset="-78"/>
                <a:cs typeface="Simplified Arabic" panose="02020603050405020304" pitchFamily="18" charset="-78"/>
              </a:rPr>
              <a:t>.</a:t>
            </a:r>
            <a:endParaRPr lang="fr-FR" sz="2600" dirty="0">
              <a:latin typeface="Simplified Arabic" panose="02020603050405020304" pitchFamily="18" charset="-78"/>
              <a:cs typeface="Simplified Arabic" panose="02020603050405020304" pitchFamily="18" charset="-78"/>
            </a:endParaRPr>
          </a:p>
          <a:p>
            <a:pPr marL="0" indent="0" algn="just" rtl="1">
              <a:buNone/>
            </a:pPr>
            <a:endParaRPr lang="fr-FR" sz="26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28152259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5554" y="248194"/>
            <a:ext cx="9744891" cy="5878285"/>
          </a:xfrm>
        </p:spPr>
        <p:txBody>
          <a:bodyPr>
            <a:normAutofit/>
          </a:bodyPr>
          <a:lstStyle/>
          <a:p>
            <a:pPr marL="0" indent="0" algn="just" rtl="1">
              <a:buNone/>
            </a:pPr>
            <a:r>
              <a:rPr lang="ar-DZ" sz="2600" b="1" dirty="0">
                <a:latin typeface="Simplified Arabic" panose="02020603050405020304" pitchFamily="18" charset="-78"/>
                <a:cs typeface="Simplified Arabic" panose="02020603050405020304" pitchFamily="18" charset="-78"/>
              </a:rPr>
              <a:t>فشل التكيف</a:t>
            </a:r>
          </a:p>
          <a:p>
            <a:pPr marL="0" indent="0" algn="just" rtl="1">
              <a:buNone/>
            </a:pPr>
            <a:r>
              <a:rPr lang="ar-DZ" sz="2600" dirty="0">
                <a:latin typeface="Simplified Arabic" panose="02020603050405020304" pitchFamily="18" charset="-78"/>
                <a:cs typeface="Simplified Arabic" panose="02020603050405020304" pitchFamily="18" charset="-78"/>
              </a:rPr>
              <a:t>تبرز في هذه المرحلة مظاهر الفشل في ثلاث صور:</a:t>
            </a:r>
          </a:p>
          <a:p>
            <a:pPr marL="0" indent="0" algn="just" rtl="1">
              <a:buNone/>
            </a:pPr>
            <a:r>
              <a:rPr lang="ar-DZ" sz="2600" dirty="0">
                <a:latin typeface="Simplified Arabic" panose="02020603050405020304" pitchFamily="18" charset="-78"/>
                <a:cs typeface="Simplified Arabic" panose="02020603050405020304" pitchFamily="18" charset="-78"/>
              </a:rPr>
              <a:t>١.٢ سوء العلاقات الإنسانية نتيجة اختلاف في طبيعة القيم و اختلاف في درجات الثقافة و التكوين بين العمال و المسؤولين، حيث تتغلب القيم التقليدية على ذهنيات العمال بينما تتغلب القيم الحديثة على سلوك </a:t>
            </a:r>
            <a:r>
              <a:rPr lang="ar-DZ" sz="2600" dirty="0" smtClean="0">
                <a:latin typeface="Simplified Arabic" panose="02020603050405020304" pitchFamily="18" charset="-78"/>
                <a:cs typeface="Simplified Arabic" panose="02020603050405020304" pitchFamily="18" charset="-78"/>
              </a:rPr>
              <a:t>الإطارات نخص هنا متخذ القرار، </a:t>
            </a:r>
            <a:r>
              <a:rPr lang="ar-DZ" sz="2600" dirty="0">
                <a:latin typeface="Simplified Arabic" panose="02020603050405020304" pitchFamily="18" charset="-78"/>
                <a:cs typeface="Simplified Arabic" panose="02020603050405020304" pitchFamily="18" charset="-78"/>
              </a:rPr>
              <a:t>و الذي يؤدي إلى تخريب العلاقات الإنسانية داخل التنظيم و التصعيد من توترها.</a:t>
            </a:r>
          </a:p>
          <a:p>
            <a:pPr marL="0" indent="0" algn="just" rtl="1">
              <a:buNone/>
            </a:pPr>
            <a:r>
              <a:rPr lang="ar-DZ" sz="2600" dirty="0">
                <a:latin typeface="Simplified Arabic" panose="02020603050405020304" pitchFamily="18" charset="-78"/>
                <a:cs typeface="Simplified Arabic" panose="02020603050405020304" pitchFamily="18" charset="-78"/>
              </a:rPr>
              <a:t>٢.٢ انخفاض الرضا المهني حيث أن سوء العلاقات الإنسانية يؤدي إلى انخفاض الرضا المهني </a:t>
            </a:r>
            <a:r>
              <a:rPr lang="ar-DZ" sz="2600" dirty="0" smtClean="0">
                <a:latin typeface="Simplified Arabic" panose="02020603050405020304" pitchFamily="18" charset="-78"/>
                <a:cs typeface="Simplified Arabic" panose="02020603050405020304" pitchFamily="18" charset="-78"/>
              </a:rPr>
              <a:t>عند الأفراد </a:t>
            </a:r>
            <a:r>
              <a:rPr lang="ar-DZ" sz="2600" dirty="0">
                <a:latin typeface="Simplified Arabic" panose="02020603050405020304" pitchFamily="18" charset="-78"/>
                <a:cs typeface="Simplified Arabic" panose="02020603050405020304" pitchFamily="18" charset="-78"/>
              </a:rPr>
              <a:t>و نقص التحفز و الدافع للإنجاز بالإضافة إلى انخفاض الروح المعنوية.</a:t>
            </a:r>
          </a:p>
          <a:p>
            <a:pPr marL="0" indent="0" algn="just" rtl="1">
              <a:buNone/>
            </a:pPr>
            <a:r>
              <a:rPr lang="ar-DZ" sz="2600" dirty="0">
                <a:latin typeface="Simplified Arabic" panose="02020603050405020304" pitchFamily="18" charset="-78"/>
                <a:cs typeface="Simplified Arabic" panose="02020603050405020304" pitchFamily="18" charset="-78"/>
              </a:rPr>
              <a:t>٣.٢ الإجهاد الذهني و البدني حيث أن مشاكل العمل و انخفاض الرضا المهني الناتجة عن تناقض </a:t>
            </a:r>
            <a:r>
              <a:rPr lang="ar-DZ" sz="2600" dirty="0" smtClean="0">
                <a:latin typeface="Simplified Arabic" panose="02020603050405020304" pitchFamily="18" charset="-78"/>
                <a:cs typeface="Simplified Arabic" panose="02020603050405020304" pitchFamily="18" charset="-78"/>
              </a:rPr>
              <a:t>القيم يؤدي </a:t>
            </a:r>
            <a:r>
              <a:rPr lang="ar-DZ" sz="2600" dirty="0">
                <a:latin typeface="Simplified Arabic" panose="02020603050405020304" pitchFamily="18" charset="-78"/>
                <a:cs typeface="Simplified Arabic" panose="02020603050405020304" pitchFamily="18" charset="-78"/>
              </a:rPr>
              <a:t>الى التعب و الإجهاد نتيجة الضغوط النفسية التي يتعرض لها العامل.</a:t>
            </a:r>
          </a:p>
        </p:txBody>
      </p:sp>
    </p:spTree>
    <p:extLst>
      <p:ext uri="{BB962C8B-B14F-4D97-AF65-F5344CB8AC3E}">
        <p14:creationId xmlns:p14="http://schemas.microsoft.com/office/powerpoint/2010/main" xmlns="" val="9650465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مقياس : اتخاذ القرار والسلوك الانساني</a:t>
            </a:r>
            <a:endParaRPr lang="fr-FR" dirty="0"/>
          </a:p>
        </p:txBody>
      </p:sp>
      <p:sp>
        <p:nvSpPr>
          <p:cNvPr id="3" name="Sous-titre 2"/>
          <p:cNvSpPr>
            <a:spLocks noGrp="1"/>
          </p:cNvSpPr>
          <p:nvPr>
            <p:ph type="subTitle" idx="1"/>
          </p:nvPr>
        </p:nvSpPr>
        <p:spPr/>
        <p:txBody>
          <a:bodyPr>
            <a:normAutofit lnSpcReduction="10000"/>
          </a:bodyPr>
          <a:lstStyle/>
          <a:p>
            <a:pPr algn="l"/>
            <a:r>
              <a:rPr lang="ar-DZ" sz="2800" b="1" dirty="0" smtClean="0"/>
              <a:t>الأستاذة: صحراوي وافية</a:t>
            </a:r>
          </a:p>
          <a:p>
            <a:pPr algn="l"/>
            <a:r>
              <a:rPr lang="ar-DZ" dirty="0" smtClean="0"/>
              <a:t>جامعة الجزائر 02</a:t>
            </a:r>
          </a:p>
          <a:p>
            <a:pPr algn="r"/>
            <a:r>
              <a:rPr lang="ar-DZ" dirty="0" smtClean="0"/>
              <a:t>الدرس5</a:t>
            </a:r>
            <a:endParaRPr lang="fr-FR" dirty="0"/>
          </a:p>
        </p:txBody>
      </p:sp>
    </p:spTree>
    <p:extLst>
      <p:ext uri="{BB962C8B-B14F-4D97-AF65-F5344CB8AC3E}">
        <p14:creationId xmlns:p14="http://schemas.microsoft.com/office/powerpoint/2010/main" xmlns="" val="15447125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11300" y="279400"/>
            <a:ext cx="10261600" cy="6197599"/>
          </a:xfrm>
        </p:spPr>
        <p:txBody>
          <a:bodyPr>
            <a:normAutofit fontScale="92500" lnSpcReduction="10000"/>
          </a:bodyPr>
          <a:lstStyle/>
          <a:p>
            <a:pPr marL="0" indent="0" algn="just" rtl="1">
              <a:buNone/>
            </a:pPr>
            <a:r>
              <a:rPr lang="en-US" b="1" dirty="0"/>
              <a:t>- </a:t>
            </a:r>
            <a:r>
              <a:rPr lang="ar-SA" sz="2600" b="1" dirty="0">
                <a:latin typeface="Simplified Arabic" panose="02020603050405020304" pitchFamily="18" charset="-78"/>
                <a:cs typeface="Simplified Arabic" panose="02020603050405020304" pitchFamily="18" charset="-78"/>
              </a:rPr>
              <a:t>المواجهة</a:t>
            </a:r>
            <a:endParaRPr lang="fr-FR" sz="2600" dirty="0">
              <a:latin typeface="Simplified Arabic" panose="02020603050405020304" pitchFamily="18" charset="-78"/>
              <a:cs typeface="Simplified Arabic" panose="02020603050405020304" pitchFamily="18" charset="-78"/>
            </a:endParaRPr>
          </a:p>
          <a:p>
            <a:pPr marL="0" indent="0" algn="just" rtl="1">
              <a:buNone/>
            </a:pPr>
            <a:r>
              <a:rPr lang="ar-SA" sz="2600" dirty="0">
                <a:latin typeface="Simplified Arabic" panose="02020603050405020304" pitchFamily="18" charset="-78"/>
                <a:cs typeface="Simplified Arabic" panose="02020603050405020304" pitchFamily="18" charset="-78"/>
              </a:rPr>
              <a:t>إن صعوبة العمل في المنظمة و عدم القدرة على مسايرة التغير و </a:t>
            </a:r>
            <a:r>
              <a:rPr lang="ar-SA" sz="2600" dirty="0" err="1">
                <a:latin typeface="Simplified Arabic" panose="02020603050405020304" pitchFamily="18" charset="-78"/>
                <a:cs typeface="Simplified Arabic" panose="02020603050405020304" pitchFamily="18" charset="-78"/>
              </a:rPr>
              <a:t>الإستجابة</a:t>
            </a:r>
            <a:r>
              <a:rPr lang="ar-SA" sz="2600" dirty="0">
                <a:latin typeface="Simplified Arabic" panose="02020603050405020304" pitchFamily="18" charset="-78"/>
                <a:cs typeface="Simplified Arabic" panose="02020603050405020304" pitchFamily="18" charset="-78"/>
              </a:rPr>
              <a:t> للمتطلبات المهنية يؤدي </a:t>
            </a:r>
            <a:r>
              <a:rPr lang="ar-SA" sz="2600" dirty="0" smtClean="0">
                <a:latin typeface="Simplified Arabic" panose="02020603050405020304" pitchFamily="18" charset="-78"/>
                <a:cs typeface="Simplified Arabic" panose="02020603050405020304" pitchFamily="18" charset="-78"/>
              </a:rPr>
              <a:t>إلى</a:t>
            </a:r>
            <a:r>
              <a:rPr lang="ar-DZ"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ظهور </a:t>
            </a:r>
            <a:r>
              <a:rPr lang="ar-SA" sz="2600" dirty="0">
                <a:latin typeface="Simplified Arabic" panose="02020603050405020304" pitchFamily="18" charset="-78"/>
                <a:cs typeface="Simplified Arabic" panose="02020603050405020304" pitchFamily="18" charset="-78"/>
              </a:rPr>
              <a:t>آليات دفاعية لدى الفرد العامل و التي يمكن حصرها في ثلاث أنماط هي</a:t>
            </a:r>
            <a:r>
              <a:rPr lang="en-US" sz="2600" dirty="0">
                <a:latin typeface="Simplified Arabic" panose="02020603050405020304" pitchFamily="18" charset="-78"/>
                <a:cs typeface="Simplified Arabic" panose="02020603050405020304" pitchFamily="18" charset="-78"/>
              </a:rPr>
              <a:t> :</a:t>
            </a:r>
            <a:endParaRPr lang="fr-FR" sz="2600" dirty="0">
              <a:latin typeface="Simplified Arabic" panose="02020603050405020304" pitchFamily="18" charset="-78"/>
              <a:cs typeface="Simplified Arabic" panose="02020603050405020304" pitchFamily="18" charset="-78"/>
            </a:endParaRPr>
          </a:p>
          <a:p>
            <a:pPr marL="0" indent="0" algn="just" rtl="1">
              <a:buNone/>
            </a:pPr>
            <a:r>
              <a:rPr lang="ar-SA" sz="2600" b="1" dirty="0">
                <a:latin typeface="Simplified Arabic" panose="02020603050405020304" pitchFamily="18" charset="-78"/>
                <a:cs typeface="Simplified Arabic" panose="02020603050405020304" pitchFamily="18" charset="-78"/>
              </a:rPr>
              <a:t>١</a:t>
            </a:r>
            <a:r>
              <a:rPr lang="en-US" sz="2600" b="1" dirty="0">
                <a:latin typeface="Simplified Arabic" panose="02020603050405020304" pitchFamily="18" charset="-78"/>
                <a:cs typeface="Simplified Arabic" panose="02020603050405020304" pitchFamily="18" charset="-78"/>
              </a:rPr>
              <a:t>.</a:t>
            </a:r>
            <a:r>
              <a:rPr lang="ar-SA" sz="2600" b="1" dirty="0">
                <a:latin typeface="Simplified Arabic" panose="02020603050405020304" pitchFamily="18" charset="-78"/>
                <a:cs typeface="Simplified Arabic" panose="02020603050405020304" pitchFamily="18" charset="-78"/>
              </a:rPr>
              <a:t>٣ </a:t>
            </a:r>
            <a:r>
              <a:rPr lang="ar-SA" sz="2600" dirty="0">
                <a:latin typeface="Simplified Arabic" panose="02020603050405020304" pitchFamily="18" charset="-78"/>
                <a:cs typeface="Simplified Arabic" panose="02020603050405020304" pitchFamily="18" charset="-78"/>
              </a:rPr>
              <a:t>ترك العمل و يكون في صورتين هما</a:t>
            </a:r>
            <a:r>
              <a:rPr lang="en-US" sz="2600" dirty="0">
                <a:latin typeface="Simplified Arabic" panose="02020603050405020304" pitchFamily="18" charset="-78"/>
                <a:cs typeface="Simplified Arabic" panose="02020603050405020304" pitchFamily="18" charset="-78"/>
              </a:rPr>
              <a:t>:</a:t>
            </a:r>
            <a:endParaRPr lang="fr-FR" sz="2600" dirty="0">
              <a:latin typeface="Simplified Arabic" panose="02020603050405020304" pitchFamily="18" charset="-78"/>
              <a:cs typeface="Simplified Arabic" panose="02020603050405020304" pitchFamily="18" charset="-78"/>
            </a:endParaRPr>
          </a:p>
          <a:p>
            <a:pPr marL="0" indent="0" algn="just" rtl="1">
              <a:buNone/>
            </a:pPr>
            <a:r>
              <a:rPr lang="ar-SA" sz="2600" b="1" dirty="0">
                <a:latin typeface="Simplified Arabic" panose="02020603050405020304" pitchFamily="18" charset="-78"/>
                <a:cs typeface="Simplified Arabic" panose="02020603050405020304" pitchFamily="18" charset="-78"/>
              </a:rPr>
              <a:t>١</a:t>
            </a:r>
            <a:r>
              <a:rPr lang="en-US" sz="2600" b="1" dirty="0">
                <a:latin typeface="Simplified Arabic" panose="02020603050405020304" pitchFamily="18" charset="-78"/>
                <a:cs typeface="Simplified Arabic" panose="02020603050405020304" pitchFamily="18" charset="-78"/>
              </a:rPr>
              <a:t>.</a:t>
            </a:r>
            <a:r>
              <a:rPr lang="ar-SA" sz="2600" b="1" dirty="0">
                <a:latin typeface="Simplified Arabic" panose="02020603050405020304" pitchFamily="18" charset="-78"/>
                <a:cs typeface="Simplified Arabic" panose="02020603050405020304" pitchFamily="18" charset="-78"/>
              </a:rPr>
              <a:t>١</a:t>
            </a:r>
            <a:r>
              <a:rPr lang="en-US" sz="2600" b="1" dirty="0">
                <a:latin typeface="Simplified Arabic" panose="02020603050405020304" pitchFamily="18" charset="-78"/>
                <a:cs typeface="Simplified Arabic" panose="02020603050405020304" pitchFamily="18" charset="-78"/>
              </a:rPr>
              <a:t>.</a:t>
            </a:r>
            <a:r>
              <a:rPr lang="ar-SA" sz="2600" b="1" dirty="0">
                <a:latin typeface="Simplified Arabic" panose="02020603050405020304" pitchFamily="18" charset="-78"/>
                <a:cs typeface="Simplified Arabic" panose="02020603050405020304" pitchFamily="18" charset="-78"/>
              </a:rPr>
              <a:t>٣ </a:t>
            </a:r>
            <a:r>
              <a:rPr lang="ar-SA" sz="2600" dirty="0">
                <a:latin typeface="Simplified Arabic" panose="02020603050405020304" pitchFamily="18" charset="-78"/>
                <a:cs typeface="Simplified Arabic" panose="02020603050405020304" pitchFamily="18" charset="-78"/>
              </a:rPr>
              <a:t>تتمثل الصورة الأولى في ترك العمل نهائيا و خاصة في حالات الرخاء </a:t>
            </a:r>
            <a:r>
              <a:rPr lang="ar-SA" sz="2600" dirty="0" err="1">
                <a:latin typeface="Simplified Arabic" panose="02020603050405020304" pitchFamily="18" charset="-78"/>
                <a:cs typeface="Simplified Arabic" panose="02020603050405020304" pitchFamily="18" charset="-78"/>
              </a:rPr>
              <a:t>الإقتصادي</a:t>
            </a:r>
            <a:r>
              <a:rPr lang="ar-SA" sz="2600" dirty="0">
                <a:latin typeface="Simplified Arabic" panose="02020603050405020304" pitchFamily="18" charset="-78"/>
                <a:cs typeface="Simplified Arabic" panose="02020603050405020304" pitchFamily="18" charset="-78"/>
              </a:rPr>
              <a:t> التي </a:t>
            </a:r>
            <a:r>
              <a:rPr lang="ar-SA" sz="2600" dirty="0" smtClean="0">
                <a:latin typeface="Simplified Arabic" panose="02020603050405020304" pitchFamily="18" charset="-78"/>
                <a:cs typeface="Simplified Arabic" panose="02020603050405020304" pitchFamily="18" charset="-78"/>
              </a:rPr>
              <a:t>تسمح</a:t>
            </a:r>
            <a:r>
              <a:rPr lang="ar-DZ" sz="2600" dirty="0" smtClean="0">
                <a:latin typeface="Simplified Arabic" panose="02020603050405020304" pitchFamily="18" charset="-78"/>
                <a:cs typeface="Simplified Arabic" panose="02020603050405020304" pitchFamily="18" charset="-78"/>
              </a:rPr>
              <a:t> </a:t>
            </a:r>
            <a:r>
              <a:rPr lang="ar-SA" sz="2800" dirty="0" smtClean="0">
                <a:latin typeface="Simplified Arabic" panose="02020603050405020304" pitchFamily="18" charset="-78"/>
                <a:cs typeface="Simplified Arabic" panose="02020603050405020304" pitchFamily="18" charset="-78"/>
              </a:rPr>
              <a:t>للعامل </a:t>
            </a:r>
            <a:r>
              <a:rPr lang="ar-SA" sz="2800" dirty="0">
                <a:latin typeface="Simplified Arabic" panose="02020603050405020304" pitchFamily="18" charset="-78"/>
                <a:cs typeface="Simplified Arabic" panose="02020603050405020304" pitchFamily="18" charset="-78"/>
              </a:rPr>
              <a:t>بإيجاد عمل آخر، وقد يفضل العامل البطالة على التعرض لضغوط العمل و المنظمة و ما فيها </a:t>
            </a:r>
            <a:r>
              <a:rPr lang="ar-SA" sz="2800" dirty="0" smtClean="0">
                <a:latin typeface="Simplified Arabic" panose="02020603050405020304" pitchFamily="18" charset="-78"/>
                <a:cs typeface="Simplified Arabic" panose="02020603050405020304" pitchFamily="18" charset="-78"/>
              </a:rPr>
              <a:t>من</a:t>
            </a:r>
            <a:r>
              <a:rPr lang="ar-DZ" sz="2800" dirty="0" smtClean="0">
                <a:latin typeface="Simplified Arabic" panose="02020603050405020304" pitchFamily="18" charset="-78"/>
                <a:cs typeface="Simplified Arabic" panose="02020603050405020304" pitchFamily="18" charset="-78"/>
              </a:rPr>
              <a:t> </a:t>
            </a:r>
            <a:r>
              <a:rPr lang="ar-SA" sz="2800" dirty="0" smtClean="0">
                <a:latin typeface="Simplified Arabic" panose="02020603050405020304" pitchFamily="18" charset="-78"/>
                <a:cs typeface="Simplified Arabic" panose="02020603050405020304" pitchFamily="18" charset="-78"/>
              </a:rPr>
              <a:t>تناقضات</a:t>
            </a:r>
            <a:r>
              <a:rPr lang="ar-DZ" sz="2800" dirty="0">
                <a:latin typeface="Simplified Arabic" panose="02020603050405020304" pitchFamily="18" charset="-78"/>
                <a:cs typeface="Simplified Arabic" panose="02020603050405020304" pitchFamily="18" charset="-78"/>
              </a:rPr>
              <a:t>.</a:t>
            </a:r>
            <a:endParaRPr lang="ar-DZ" sz="2800" dirty="0" smtClean="0">
              <a:latin typeface="Simplified Arabic" panose="02020603050405020304" pitchFamily="18" charset="-78"/>
              <a:cs typeface="Simplified Arabic" panose="02020603050405020304" pitchFamily="18" charset="-78"/>
            </a:endParaRPr>
          </a:p>
          <a:p>
            <a:pPr marL="0" indent="0" algn="just" rtl="1">
              <a:buNone/>
            </a:pPr>
            <a:r>
              <a:rPr lang="ar-SA" sz="2800" b="1" dirty="0">
                <a:latin typeface="Simplified Arabic" panose="02020603050405020304" pitchFamily="18" charset="-78"/>
                <a:cs typeface="Simplified Arabic" panose="02020603050405020304" pitchFamily="18" charset="-78"/>
              </a:rPr>
              <a:t>٢</a:t>
            </a:r>
            <a:r>
              <a:rPr lang="en-US" sz="2800" b="1" dirty="0">
                <a:latin typeface="Simplified Arabic" panose="02020603050405020304" pitchFamily="18" charset="-78"/>
                <a:cs typeface="Simplified Arabic" panose="02020603050405020304" pitchFamily="18" charset="-78"/>
              </a:rPr>
              <a:t>.</a:t>
            </a:r>
            <a:r>
              <a:rPr lang="ar-SA" sz="2800" b="1" dirty="0">
                <a:latin typeface="Simplified Arabic" panose="02020603050405020304" pitchFamily="18" charset="-78"/>
                <a:cs typeface="Simplified Arabic" panose="02020603050405020304" pitchFamily="18" charset="-78"/>
              </a:rPr>
              <a:t>١</a:t>
            </a:r>
            <a:r>
              <a:rPr lang="en-US" sz="2800" b="1" dirty="0">
                <a:latin typeface="Simplified Arabic" panose="02020603050405020304" pitchFamily="18" charset="-78"/>
                <a:cs typeface="Simplified Arabic" panose="02020603050405020304" pitchFamily="18" charset="-78"/>
              </a:rPr>
              <a:t>.</a:t>
            </a:r>
            <a:r>
              <a:rPr lang="ar-SA" sz="2800" b="1" dirty="0">
                <a:latin typeface="Simplified Arabic" panose="02020603050405020304" pitchFamily="18" charset="-78"/>
                <a:cs typeface="Simplified Arabic" panose="02020603050405020304" pitchFamily="18" charset="-78"/>
              </a:rPr>
              <a:t>٣ </a:t>
            </a:r>
            <a:r>
              <a:rPr lang="ar-SA" sz="2800" dirty="0">
                <a:latin typeface="Simplified Arabic" panose="02020603050405020304" pitchFamily="18" charset="-78"/>
                <a:cs typeface="Simplified Arabic" panose="02020603050405020304" pitchFamily="18" charset="-78"/>
              </a:rPr>
              <a:t>بينما تتمثل الصورة الثانية في البقاء في العمل مع </a:t>
            </a:r>
            <a:r>
              <a:rPr lang="ar-SA" sz="2800" dirty="0" err="1">
                <a:latin typeface="Simplified Arabic" panose="02020603050405020304" pitchFamily="18" charset="-78"/>
                <a:cs typeface="Simplified Arabic" panose="02020603050405020304" pitchFamily="18" charset="-78"/>
              </a:rPr>
              <a:t>الإعتماد</a:t>
            </a:r>
            <a:r>
              <a:rPr lang="ar-SA" sz="2800" dirty="0">
                <a:latin typeface="Simplified Arabic" panose="02020603050405020304" pitchFamily="18" charset="-78"/>
                <a:cs typeface="Simplified Arabic" panose="02020603050405020304" pitchFamily="18" charset="-78"/>
              </a:rPr>
              <a:t> أسلوب التخلف و التغيب</a:t>
            </a:r>
            <a:endParaRPr lang="fr-FR" sz="2800" dirty="0">
              <a:latin typeface="Simplified Arabic" panose="02020603050405020304" pitchFamily="18" charset="-78"/>
              <a:cs typeface="Simplified Arabic" panose="02020603050405020304" pitchFamily="18" charset="-78"/>
            </a:endParaRPr>
          </a:p>
          <a:p>
            <a:pPr marL="0" indent="0" algn="just" rtl="1">
              <a:buNone/>
            </a:pPr>
            <a:r>
              <a:rPr lang="ar-SA" sz="2800" dirty="0">
                <a:latin typeface="Simplified Arabic" panose="02020603050405020304" pitchFamily="18" charset="-78"/>
                <a:cs typeface="Simplified Arabic" panose="02020603050405020304" pitchFamily="18" charset="-78"/>
              </a:rPr>
              <a:t>العمدي و التمارض و تجنب العمل و التكاسل في أداء المهام</a:t>
            </a:r>
            <a:r>
              <a:rPr lang="en-US" sz="2800" dirty="0">
                <a:latin typeface="Simplified Arabic" panose="02020603050405020304" pitchFamily="18" charset="-78"/>
                <a:cs typeface="Simplified Arabic" panose="02020603050405020304" pitchFamily="18" charset="-78"/>
              </a:rPr>
              <a:t>.</a:t>
            </a:r>
            <a:endParaRPr lang="fr-FR" sz="2800" dirty="0">
              <a:latin typeface="Simplified Arabic" panose="02020603050405020304" pitchFamily="18" charset="-78"/>
              <a:cs typeface="Simplified Arabic" panose="02020603050405020304" pitchFamily="18" charset="-78"/>
            </a:endParaRPr>
          </a:p>
          <a:p>
            <a:pPr marL="0" indent="0" algn="just" rtl="1">
              <a:buNone/>
            </a:pPr>
            <a:r>
              <a:rPr lang="ar-SA" sz="2800" b="1" dirty="0">
                <a:latin typeface="Simplified Arabic" panose="02020603050405020304" pitchFamily="18" charset="-78"/>
                <a:cs typeface="Simplified Arabic" panose="02020603050405020304" pitchFamily="18" charset="-78"/>
              </a:rPr>
              <a:t>٢</a:t>
            </a:r>
            <a:r>
              <a:rPr lang="en-US" sz="2800" b="1" dirty="0">
                <a:latin typeface="Simplified Arabic" panose="02020603050405020304" pitchFamily="18" charset="-78"/>
                <a:cs typeface="Simplified Arabic" panose="02020603050405020304" pitchFamily="18" charset="-78"/>
              </a:rPr>
              <a:t>.</a:t>
            </a:r>
            <a:r>
              <a:rPr lang="ar-SA" sz="2800" b="1" dirty="0">
                <a:latin typeface="Simplified Arabic" panose="02020603050405020304" pitchFamily="18" charset="-78"/>
                <a:cs typeface="Simplified Arabic" panose="02020603050405020304" pitchFamily="18" charset="-78"/>
              </a:rPr>
              <a:t>٣ </a:t>
            </a:r>
            <a:r>
              <a:rPr lang="ar-SA" sz="2800" dirty="0">
                <a:latin typeface="Simplified Arabic" panose="02020603050405020304" pitchFamily="18" charset="-78"/>
                <a:cs typeface="Simplified Arabic" panose="02020603050405020304" pitchFamily="18" charset="-78"/>
              </a:rPr>
              <a:t>الصراع</a:t>
            </a:r>
            <a:r>
              <a:rPr lang="en-US" sz="2800" dirty="0">
                <a:latin typeface="Simplified Arabic" panose="02020603050405020304" pitchFamily="18" charset="-78"/>
                <a:cs typeface="Simplified Arabic" panose="02020603050405020304" pitchFamily="18" charset="-78"/>
              </a:rPr>
              <a:t> : </a:t>
            </a:r>
            <a:r>
              <a:rPr lang="ar-SA" sz="2800" dirty="0">
                <a:latin typeface="Simplified Arabic" panose="02020603050405020304" pitchFamily="18" charset="-78"/>
                <a:cs typeface="Simplified Arabic" panose="02020603050405020304" pitchFamily="18" charset="-78"/>
              </a:rPr>
              <a:t>و يتمثل في مواجهة المواقف بصورة أكثر تمردا في صورة صراعات عمالية و</a:t>
            </a:r>
            <a:endParaRPr lang="fr-FR" sz="2800" dirty="0">
              <a:latin typeface="Simplified Arabic" panose="02020603050405020304" pitchFamily="18" charset="-78"/>
              <a:cs typeface="Simplified Arabic" panose="02020603050405020304" pitchFamily="18" charset="-78"/>
            </a:endParaRPr>
          </a:p>
          <a:p>
            <a:pPr marL="0" indent="0" algn="just" rtl="1">
              <a:buNone/>
            </a:pPr>
            <a:r>
              <a:rPr lang="ar-SA" sz="2800" dirty="0">
                <a:latin typeface="Simplified Arabic" panose="02020603050405020304" pitchFamily="18" charset="-78"/>
                <a:cs typeface="Simplified Arabic" panose="02020603050405020304" pitchFamily="18" charset="-78"/>
              </a:rPr>
              <a:t>اضطرابات و اختلافات واضحة</a:t>
            </a:r>
            <a:r>
              <a:rPr lang="en-US" sz="2800" dirty="0">
                <a:latin typeface="Simplified Arabic" panose="02020603050405020304" pitchFamily="18" charset="-78"/>
                <a:cs typeface="Simplified Arabic" panose="02020603050405020304" pitchFamily="18" charset="-78"/>
              </a:rPr>
              <a:t>.</a:t>
            </a:r>
            <a:endParaRPr lang="fr-FR" sz="2800" dirty="0">
              <a:latin typeface="Simplified Arabic" panose="02020603050405020304" pitchFamily="18" charset="-78"/>
              <a:cs typeface="Simplified Arabic" panose="02020603050405020304" pitchFamily="18" charset="-78"/>
            </a:endParaRPr>
          </a:p>
          <a:p>
            <a:pPr marL="0" indent="0" algn="just" rtl="1">
              <a:buNone/>
            </a:pPr>
            <a:r>
              <a:rPr lang="ar-SA" sz="2800" b="1" dirty="0">
                <a:latin typeface="Simplified Arabic" panose="02020603050405020304" pitchFamily="18" charset="-78"/>
                <a:cs typeface="Simplified Arabic" panose="02020603050405020304" pitchFamily="18" charset="-78"/>
              </a:rPr>
              <a:t>٣</a:t>
            </a:r>
            <a:r>
              <a:rPr lang="en-US" sz="2800" b="1" dirty="0">
                <a:latin typeface="Simplified Arabic" panose="02020603050405020304" pitchFamily="18" charset="-78"/>
                <a:cs typeface="Simplified Arabic" panose="02020603050405020304" pitchFamily="18" charset="-78"/>
              </a:rPr>
              <a:t>.</a:t>
            </a:r>
            <a:r>
              <a:rPr lang="ar-SA" sz="2800" b="1" dirty="0">
                <a:latin typeface="Simplified Arabic" panose="02020603050405020304" pitchFamily="18" charset="-78"/>
                <a:cs typeface="Simplified Arabic" panose="02020603050405020304" pitchFamily="18" charset="-78"/>
              </a:rPr>
              <a:t>٣ </a:t>
            </a:r>
            <a:r>
              <a:rPr lang="ar-SA" sz="2800" dirty="0">
                <a:latin typeface="Simplified Arabic" panose="02020603050405020304" pitchFamily="18" charset="-78"/>
                <a:cs typeface="Simplified Arabic" panose="02020603050405020304" pitchFamily="18" charset="-78"/>
              </a:rPr>
              <a:t>التخريب</a:t>
            </a:r>
            <a:r>
              <a:rPr lang="en-US" sz="2800" dirty="0">
                <a:latin typeface="Simplified Arabic" panose="02020603050405020304" pitchFamily="18" charset="-78"/>
                <a:cs typeface="Simplified Arabic" panose="02020603050405020304" pitchFamily="18" charset="-78"/>
              </a:rPr>
              <a:t> : </a:t>
            </a:r>
            <a:r>
              <a:rPr lang="ar-SA" sz="2800" dirty="0">
                <a:latin typeface="Simplified Arabic" panose="02020603050405020304" pitchFamily="18" charset="-78"/>
                <a:cs typeface="Simplified Arabic" panose="02020603050405020304" pitchFamily="18" charset="-78"/>
              </a:rPr>
              <a:t>و يكون آخر ما قد يلجأ إليه العامل للتعبير عن عدم الرضا و درجة الضغط المعايش</a:t>
            </a:r>
            <a:r>
              <a:rPr lang="en-US" sz="2800" dirty="0" smtClean="0">
                <a:latin typeface="Simplified Arabic" panose="02020603050405020304" pitchFamily="18" charset="-78"/>
                <a:cs typeface="Simplified Arabic" panose="02020603050405020304" pitchFamily="18" charset="-78"/>
              </a:rPr>
              <a:t>.</a:t>
            </a:r>
            <a:endParaRPr lang="fr-FR" sz="28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9261247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52599" y="355600"/>
            <a:ext cx="9690101" cy="6045200"/>
          </a:xfrm>
        </p:spPr>
        <p:txBody>
          <a:bodyPr>
            <a:normAutofit/>
          </a:bodyPr>
          <a:lstStyle/>
          <a:p>
            <a:pPr marL="0" indent="0" algn="just" rtl="1">
              <a:buNone/>
            </a:pPr>
            <a:r>
              <a:rPr lang="ar-SA" sz="2600" b="1" dirty="0">
                <a:latin typeface="Simplified Arabic" panose="02020603050405020304" pitchFamily="18" charset="-78"/>
                <a:cs typeface="Simplified Arabic" panose="02020603050405020304" pitchFamily="18" charset="-78"/>
              </a:rPr>
              <a:t>اختلاف القيم و صعوبة الإدارة </a:t>
            </a:r>
            <a:endParaRPr lang="fr-FR" sz="2600" b="1" dirty="0" smtClean="0">
              <a:latin typeface="Simplified Arabic" panose="02020603050405020304" pitchFamily="18" charset="-78"/>
              <a:cs typeface="Simplified Arabic" panose="02020603050405020304" pitchFamily="18" charset="-78"/>
            </a:endParaRPr>
          </a:p>
          <a:p>
            <a:pPr marL="0" indent="0" algn="just" rtl="1">
              <a:buNone/>
            </a:pPr>
            <a:r>
              <a:rPr lang="ar-SA" sz="2600" dirty="0" smtClean="0">
                <a:latin typeface="Simplified Arabic" panose="02020603050405020304" pitchFamily="18" charset="-78"/>
                <a:cs typeface="Simplified Arabic" panose="02020603050405020304" pitchFamily="18" charset="-78"/>
              </a:rPr>
              <a:t>تعرف </a:t>
            </a:r>
            <a:r>
              <a:rPr lang="ar-SA" sz="2600" dirty="0">
                <a:latin typeface="Simplified Arabic" panose="02020603050405020304" pitchFamily="18" charset="-78"/>
                <a:cs typeface="Simplified Arabic" panose="02020603050405020304" pitchFamily="18" charset="-78"/>
              </a:rPr>
              <a:t>المنظمات صعوبات في إدارة الأفراد و ذلك ناتج عن غياب قيم ثقافية تتماشى مع متطلبات المنظمات الحديثة و فشل المديرين في فهم دوافع العمال و إيجاد أساليب إدارة مسايرة للواقع القيمي للمجتمع، حيث أن لأساليب الإدارة المستعملة أثر على مدى فعالية المنظمات و نجاحها في </a:t>
            </a:r>
            <a:r>
              <a:rPr lang="ar-SA" sz="2600" dirty="0" smtClean="0">
                <a:latin typeface="Simplified Arabic" panose="02020603050405020304" pitchFamily="18" charset="-78"/>
                <a:cs typeface="Simplified Arabic" panose="02020603050405020304" pitchFamily="18" charset="-78"/>
              </a:rPr>
              <a:t>تحقيق</a:t>
            </a:r>
            <a:r>
              <a:rPr lang="fr-FR"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أهدافها</a:t>
            </a:r>
            <a:r>
              <a:rPr lang="ar-SA" sz="2600" dirty="0">
                <a:latin typeface="Simplified Arabic" panose="02020603050405020304" pitchFamily="18" charset="-78"/>
                <a:cs typeface="Simplified Arabic" panose="02020603050405020304" pitchFamily="18" charset="-78"/>
              </a:rPr>
              <a:t>، و عدم أخذ القيم الثقافية المحلية بعين </a:t>
            </a:r>
            <a:r>
              <a:rPr lang="ar-SA" sz="2600" dirty="0" smtClean="0">
                <a:latin typeface="Simplified Arabic" panose="02020603050405020304" pitchFamily="18" charset="-78"/>
                <a:cs typeface="Simplified Arabic" panose="02020603050405020304" pitchFamily="18" charset="-78"/>
              </a:rPr>
              <a:t>الاعتبار</a:t>
            </a:r>
            <a:r>
              <a:rPr lang="fr-FR"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 </a:t>
            </a:r>
            <a:r>
              <a:rPr lang="ar-SA" sz="2600" dirty="0">
                <a:latin typeface="Simplified Arabic" panose="02020603050405020304" pitchFamily="18" charset="-78"/>
                <a:cs typeface="Simplified Arabic" panose="02020603050405020304" pitchFamily="18" charset="-78"/>
              </a:rPr>
              <a:t>و </a:t>
            </a:r>
            <a:r>
              <a:rPr lang="ar-SA" sz="2600" dirty="0" smtClean="0">
                <a:latin typeface="Simplified Arabic" panose="02020603050405020304" pitchFamily="18" charset="-78"/>
                <a:cs typeface="Simplified Arabic" panose="02020603050405020304" pitchFamily="18" charset="-78"/>
              </a:rPr>
              <a:t>تناقض </a:t>
            </a:r>
            <a:r>
              <a:rPr lang="ar-SA" sz="2600" dirty="0">
                <a:latin typeface="Simplified Arabic" panose="02020603050405020304" pitchFamily="18" charset="-78"/>
                <a:cs typeface="Simplified Arabic" panose="02020603050405020304" pitchFamily="18" charset="-78"/>
              </a:rPr>
              <a:t>هذه الأخيرة مع متطلبات </a:t>
            </a:r>
            <a:r>
              <a:rPr lang="ar-SA" sz="2600" dirty="0" smtClean="0">
                <a:latin typeface="Simplified Arabic" panose="02020603050405020304" pitchFamily="18" charset="-78"/>
                <a:cs typeface="Simplified Arabic" panose="02020603050405020304" pitchFamily="18" charset="-78"/>
              </a:rPr>
              <a:t>التنظيمية</a:t>
            </a:r>
            <a:r>
              <a:rPr lang="fr-FR"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للمنظمات ، </a:t>
            </a:r>
            <a:r>
              <a:rPr lang="ar-SA" sz="2600" dirty="0">
                <a:latin typeface="Simplified Arabic" panose="02020603050405020304" pitchFamily="18" charset="-78"/>
                <a:cs typeface="Simplified Arabic" panose="02020603050405020304" pitchFamily="18" charset="-78"/>
              </a:rPr>
              <a:t>أدى إلى مواجهة صعوبات على مستوى الإدارة و الفشل في تحقيق الأهداف التنظيمية بفعالية، </a:t>
            </a:r>
            <a:endParaRPr lang="fr-FR" sz="2600" dirty="0" smtClean="0">
              <a:latin typeface="Simplified Arabic" panose="02020603050405020304" pitchFamily="18" charset="-78"/>
              <a:cs typeface="Simplified Arabic" panose="02020603050405020304" pitchFamily="18" charset="-78"/>
            </a:endParaRPr>
          </a:p>
          <a:p>
            <a:pPr marL="0" indent="0" algn="just" rtl="1">
              <a:buNone/>
            </a:pPr>
            <a:r>
              <a:rPr lang="ar-SA" sz="2600" dirty="0" smtClean="0">
                <a:latin typeface="Simplified Arabic" panose="02020603050405020304" pitchFamily="18" charset="-78"/>
                <a:cs typeface="Simplified Arabic" panose="02020603050405020304" pitchFamily="18" charset="-78"/>
              </a:rPr>
              <a:t>فالاعتماد </a:t>
            </a:r>
            <a:r>
              <a:rPr lang="ar-SA" sz="2600" dirty="0">
                <a:latin typeface="Simplified Arabic" panose="02020603050405020304" pitchFamily="18" charset="-78"/>
                <a:cs typeface="Simplified Arabic" panose="02020603050405020304" pitchFamily="18" charset="-78"/>
              </a:rPr>
              <a:t>على مناهج إدارة تختلف قيمها عن قيم المنظمة التي تديرها و قيم مجتمعها يؤدي إلى مشاكل تنظيمية، إذ تحدد القيم الثقافية النظرة إلى العمل و عوامل التحفيز و ضوابط السلوك و تنشأ </a:t>
            </a:r>
            <a:r>
              <a:rPr lang="ar-SA" sz="2600" dirty="0" smtClean="0">
                <a:latin typeface="Simplified Arabic" panose="02020603050405020304" pitchFamily="18" charset="-78"/>
                <a:cs typeface="Simplified Arabic" panose="02020603050405020304" pitchFamily="18" charset="-78"/>
              </a:rPr>
              <a:t>معظم</a:t>
            </a:r>
            <a:r>
              <a:rPr lang="fr-FR"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المشاكل </a:t>
            </a:r>
            <a:r>
              <a:rPr lang="ar-SA" sz="2600" dirty="0">
                <a:latin typeface="Simplified Arabic" panose="02020603050405020304" pitchFamily="18" charset="-78"/>
                <a:cs typeface="Simplified Arabic" panose="02020603050405020304" pitchFamily="18" charset="-78"/>
              </a:rPr>
              <a:t>التنظيمية نتيجة العوامل التالية</a:t>
            </a:r>
            <a:r>
              <a:rPr lang="en-US" sz="2600" dirty="0">
                <a:latin typeface="Simplified Arabic" panose="02020603050405020304" pitchFamily="18" charset="-78"/>
                <a:cs typeface="Simplified Arabic" panose="02020603050405020304" pitchFamily="18" charset="-78"/>
              </a:rPr>
              <a:t>: </a:t>
            </a:r>
            <a:endParaRPr lang="fr-FR" sz="2600" dirty="0">
              <a:latin typeface="Simplified Arabic" panose="02020603050405020304" pitchFamily="18" charset="-78"/>
              <a:cs typeface="Simplified Arabic" panose="02020603050405020304" pitchFamily="18" charset="-78"/>
            </a:endParaRPr>
          </a:p>
          <a:p>
            <a:pPr marL="0" indent="0" algn="just" rtl="1">
              <a:buNone/>
            </a:pPr>
            <a:endParaRPr lang="fr-FR" sz="26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36199074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92300" y="355600"/>
            <a:ext cx="9610723" cy="5740400"/>
          </a:xfrm>
        </p:spPr>
        <p:txBody>
          <a:bodyPr>
            <a:normAutofit/>
          </a:bodyPr>
          <a:lstStyle/>
          <a:p>
            <a:pPr marL="0" indent="0" algn="just" rtl="1">
              <a:buNone/>
            </a:pPr>
            <a:r>
              <a:rPr lang="en-US" b="1" dirty="0" smtClean="0"/>
              <a:t>.1 </a:t>
            </a:r>
            <a:r>
              <a:rPr lang="ar-SA" sz="2600" dirty="0">
                <a:latin typeface="Simplified Arabic" panose="02020603050405020304" pitchFamily="18" charset="-78"/>
                <a:cs typeface="Simplified Arabic" panose="02020603050405020304" pitchFamily="18" charset="-78"/>
              </a:rPr>
              <a:t>النظرة الضيقة للمديرين إلى مشاكل </a:t>
            </a:r>
            <a:r>
              <a:rPr lang="ar-SA" sz="2600" dirty="0" smtClean="0">
                <a:latin typeface="Simplified Arabic" panose="02020603050405020304" pitchFamily="18" charset="-78"/>
                <a:cs typeface="Simplified Arabic" panose="02020603050405020304" pitchFamily="18" charset="-78"/>
              </a:rPr>
              <a:t>المنظمات</a:t>
            </a:r>
            <a:r>
              <a:rPr lang="ar-DZ"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 </a:t>
            </a:r>
            <a:r>
              <a:rPr lang="ar-SA" sz="2600" dirty="0">
                <a:latin typeface="Simplified Arabic" panose="02020603050405020304" pitchFamily="18" charset="-78"/>
                <a:cs typeface="Simplified Arabic" panose="02020603050405020304" pitchFamily="18" charset="-78"/>
              </a:rPr>
              <a:t>ففي غالب الأحيان يعمل المديرون على </a:t>
            </a:r>
            <a:r>
              <a:rPr lang="ar-SA" sz="2600" dirty="0" smtClean="0">
                <a:latin typeface="Simplified Arabic" panose="02020603050405020304" pitchFamily="18" charset="-78"/>
                <a:cs typeface="Simplified Arabic" panose="02020603050405020304" pitchFamily="18" charset="-78"/>
              </a:rPr>
              <a:t>تشخيص</a:t>
            </a:r>
            <a:r>
              <a:rPr lang="fr-FR"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المشاكل </a:t>
            </a:r>
            <a:r>
              <a:rPr lang="ar-SA" sz="2600" dirty="0">
                <a:latin typeface="Simplified Arabic" panose="02020603050405020304" pitchFamily="18" charset="-78"/>
                <a:cs typeface="Simplified Arabic" panose="02020603050405020304" pitchFamily="18" charset="-78"/>
              </a:rPr>
              <a:t>التنظيمية عن طريق </a:t>
            </a:r>
            <a:r>
              <a:rPr lang="ar-SA" sz="2600" dirty="0" err="1">
                <a:latin typeface="Simplified Arabic" panose="02020603050405020304" pitchFamily="18" charset="-78"/>
                <a:cs typeface="Simplified Arabic" panose="02020603050405020304" pitchFamily="18" charset="-78"/>
              </a:rPr>
              <a:t>الإهتمام</a:t>
            </a:r>
            <a:r>
              <a:rPr lang="ar-SA" sz="2600" dirty="0">
                <a:latin typeface="Simplified Arabic" panose="02020603050405020304" pitchFamily="18" charset="-78"/>
                <a:cs typeface="Simplified Arabic" panose="02020603050405020304" pitchFamily="18" charset="-78"/>
              </a:rPr>
              <a:t> المفرط بالجانب التقني و إهمال الطابع أو الخلفية </a:t>
            </a:r>
            <a:r>
              <a:rPr lang="ar-SA" sz="2600" dirty="0" smtClean="0">
                <a:latin typeface="Simplified Arabic" panose="02020603050405020304" pitchFamily="18" charset="-78"/>
                <a:cs typeface="Simplified Arabic" panose="02020603050405020304" pitchFamily="18" charset="-78"/>
              </a:rPr>
              <a:t>الثقافية</a:t>
            </a:r>
            <a:r>
              <a:rPr lang="fr-FR"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رغم أن المشكل قد يكون نتيجة عدم تفهم الواقع الثقافي و التنظيمي للعمال، و</a:t>
            </a:r>
            <a:endParaRPr lang="fr-FR" sz="2600" dirty="0" smtClean="0">
              <a:latin typeface="Simplified Arabic" panose="02020603050405020304" pitchFamily="18" charset="-78"/>
              <a:cs typeface="Simplified Arabic" panose="02020603050405020304" pitchFamily="18" charset="-78"/>
            </a:endParaRPr>
          </a:p>
          <a:p>
            <a:pPr marL="0" indent="0" algn="just" rtl="1">
              <a:buNone/>
            </a:pPr>
            <a:r>
              <a:rPr lang="ar-SA" sz="2600" dirty="0" smtClean="0">
                <a:latin typeface="Simplified Arabic" panose="02020603050405020304" pitchFamily="18" charset="-78"/>
                <a:cs typeface="Simplified Arabic" panose="02020603050405020304" pitchFamily="18" charset="-78"/>
              </a:rPr>
              <a:t>بالتالي </a:t>
            </a:r>
            <a:r>
              <a:rPr lang="ar-SA" sz="2600" dirty="0">
                <a:latin typeface="Simplified Arabic" panose="02020603050405020304" pitchFamily="18" charset="-78"/>
                <a:cs typeface="Simplified Arabic" panose="02020603050405020304" pitchFamily="18" charset="-78"/>
              </a:rPr>
              <a:t>عدم القدرة على تحفيزهم و تحقيق التنسيق الثقافي</a:t>
            </a:r>
            <a:r>
              <a:rPr lang="en-US" sz="2600" dirty="0">
                <a:latin typeface="Simplified Arabic" panose="02020603050405020304" pitchFamily="18" charset="-78"/>
                <a:cs typeface="Simplified Arabic" panose="02020603050405020304" pitchFamily="18" charset="-78"/>
              </a:rPr>
              <a:t>.</a:t>
            </a:r>
            <a:endParaRPr lang="fr-FR" sz="2600" dirty="0">
              <a:latin typeface="Simplified Arabic" panose="02020603050405020304" pitchFamily="18" charset="-78"/>
              <a:cs typeface="Simplified Arabic" panose="02020603050405020304" pitchFamily="18" charset="-78"/>
            </a:endParaRPr>
          </a:p>
          <a:p>
            <a:pPr marL="0" indent="0" algn="just" rtl="1">
              <a:buNone/>
            </a:pPr>
            <a:r>
              <a:rPr lang="ar-SA" sz="2600" b="1" dirty="0">
                <a:latin typeface="Simplified Arabic" panose="02020603050405020304" pitchFamily="18" charset="-78"/>
                <a:cs typeface="Simplified Arabic" panose="02020603050405020304" pitchFamily="18" charset="-78"/>
              </a:rPr>
              <a:t>٢</a:t>
            </a:r>
            <a:r>
              <a:rPr lang="en-US" sz="2600" b="1" dirty="0">
                <a:latin typeface="Simplified Arabic" panose="02020603050405020304" pitchFamily="18" charset="-78"/>
                <a:cs typeface="Simplified Arabic" panose="02020603050405020304" pitchFamily="18" charset="-78"/>
              </a:rPr>
              <a:t>. </a:t>
            </a:r>
            <a:r>
              <a:rPr lang="ar-SA" sz="2600" dirty="0">
                <a:latin typeface="Simplified Arabic" panose="02020603050405020304" pitchFamily="18" charset="-78"/>
                <a:cs typeface="Simplified Arabic" panose="02020603050405020304" pitchFamily="18" charset="-78"/>
              </a:rPr>
              <a:t>الخلفية الثقافية للمديرين</a:t>
            </a:r>
            <a:r>
              <a:rPr lang="en-US"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حيث </a:t>
            </a:r>
            <a:r>
              <a:rPr lang="ar-SA" sz="2600" dirty="0">
                <a:latin typeface="Simplified Arabic" panose="02020603050405020304" pitchFamily="18" charset="-78"/>
                <a:cs typeface="Simplified Arabic" panose="02020603050405020304" pitchFamily="18" charset="-78"/>
              </a:rPr>
              <a:t>أن انتهاج أسلوب إدارة تختلف قيمه عن قيم أفراد المنظمة </a:t>
            </a:r>
            <a:r>
              <a:rPr lang="ar-SA" sz="2600" dirty="0" smtClean="0">
                <a:latin typeface="Simplified Arabic" panose="02020603050405020304" pitchFamily="18" charset="-78"/>
                <a:cs typeface="Simplified Arabic" panose="02020603050405020304" pitchFamily="18" charset="-78"/>
              </a:rPr>
              <a:t>و</a:t>
            </a:r>
            <a:r>
              <a:rPr lang="ar-DZ" sz="2600" dirty="0" smtClean="0">
                <a:latin typeface="Simplified Arabic" panose="02020603050405020304" pitchFamily="18" charset="-78"/>
                <a:cs typeface="Simplified Arabic" panose="02020603050405020304" pitchFamily="18" charset="-78"/>
              </a:rPr>
              <a:t> م</a:t>
            </a:r>
            <a:r>
              <a:rPr lang="ar-SA" sz="2600" dirty="0" err="1" smtClean="0">
                <a:latin typeface="Simplified Arabic" panose="02020603050405020304" pitchFamily="18" charset="-78"/>
                <a:cs typeface="Simplified Arabic" panose="02020603050405020304" pitchFamily="18" charset="-78"/>
              </a:rPr>
              <a:t>جتمعها</a:t>
            </a:r>
            <a:r>
              <a:rPr lang="ar-SA" sz="2600" dirty="0" smtClean="0">
                <a:latin typeface="Simplified Arabic" panose="02020603050405020304" pitchFamily="18" charset="-78"/>
                <a:cs typeface="Simplified Arabic" panose="02020603050405020304" pitchFamily="18" charset="-78"/>
              </a:rPr>
              <a:t> </a:t>
            </a:r>
            <a:r>
              <a:rPr lang="ar-SA" sz="2600" dirty="0">
                <a:latin typeface="Simplified Arabic" panose="02020603050405020304" pitchFamily="18" charset="-78"/>
                <a:cs typeface="Simplified Arabic" panose="02020603050405020304" pitchFamily="18" charset="-78"/>
              </a:rPr>
              <a:t>يؤدي على صعوبة التفاعل بين الطرفين و التفاهم، فعوض </a:t>
            </a:r>
            <a:r>
              <a:rPr lang="ar-SA" sz="2600" dirty="0" err="1">
                <a:latin typeface="Simplified Arabic" panose="02020603050405020304" pitchFamily="18" charset="-78"/>
                <a:cs typeface="Simplified Arabic" panose="02020603050405020304" pitchFamily="18" charset="-78"/>
              </a:rPr>
              <a:t>الإعتماد</a:t>
            </a:r>
            <a:r>
              <a:rPr lang="ar-SA" sz="2600" dirty="0">
                <a:latin typeface="Simplified Arabic" panose="02020603050405020304" pitchFamily="18" charset="-78"/>
                <a:cs typeface="Simplified Arabic" panose="02020603050405020304" pitchFamily="18" charset="-78"/>
              </a:rPr>
              <a:t> على مناهج إدارة </a:t>
            </a:r>
            <a:r>
              <a:rPr lang="ar-SA" sz="2600" dirty="0" smtClean="0">
                <a:latin typeface="Simplified Arabic" panose="02020603050405020304" pitchFamily="18" charset="-78"/>
                <a:cs typeface="Simplified Arabic" panose="02020603050405020304" pitchFamily="18" charset="-78"/>
              </a:rPr>
              <a:t>تنطلق</a:t>
            </a:r>
            <a:r>
              <a:rPr lang="ar-DZ"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معطياتها </a:t>
            </a:r>
            <a:r>
              <a:rPr lang="ar-SA" sz="2600" dirty="0">
                <a:latin typeface="Simplified Arabic" panose="02020603050405020304" pitchFamily="18" charset="-78"/>
                <a:cs typeface="Simplified Arabic" panose="02020603050405020304" pitchFamily="18" charset="-78"/>
              </a:rPr>
              <a:t>من طبيعة القيم </a:t>
            </a:r>
            <a:r>
              <a:rPr lang="ar-SA" sz="2600" dirty="0" err="1">
                <a:latin typeface="Simplified Arabic" panose="02020603050405020304" pitchFamily="18" charset="-78"/>
                <a:cs typeface="Simplified Arabic" panose="02020603050405020304" pitchFamily="18" charset="-78"/>
              </a:rPr>
              <a:t>الإجتماعية</a:t>
            </a:r>
            <a:r>
              <a:rPr lang="ar-SA" sz="2600" dirty="0">
                <a:latin typeface="Simplified Arabic" panose="02020603050405020304" pitchFamily="18" charset="-78"/>
                <a:cs typeface="Simplified Arabic" panose="02020603050405020304" pitchFamily="18" charset="-78"/>
              </a:rPr>
              <a:t> و التنظيمية السائدة في المنظمة يتم اللجوء إلى طرق </a:t>
            </a:r>
            <a:r>
              <a:rPr lang="ar-SA" sz="2600" dirty="0" smtClean="0">
                <a:latin typeface="Simplified Arabic" panose="02020603050405020304" pitchFamily="18" charset="-78"/>
                <a:cs typeface="Simplified Arabic" panose="02020603050405020304" pitchFamily="18" charset="-78"/>
              </a:rPr>
              <a:t>إدارة</a:t>
            </a:r>
            <a:r>
              <a:rPr lang="ar-DZ" sz="2600" dirty="0" smtClean="0">
                <a:latin typeface="Simplified Arabic" panose="02020603050405020304" pitchFamily="18" charset="-78"/>
                <a:cs typeface="Simplified Arabic" panose="02020603050405020304" pitchFamily="18" charset="-78"/>
              </a:rPr>
              <a:t> </a:t>
            </a:r>
            <a:r>
              <a:rPr lang="ar-SA" sz="2600" dirty="0" smtClean="0">
                <a:latin typeface="Simplified Arabic" panose="02020603050405020304" pitchFamily="18" charset="-78"/>
                <a:cs typeface="Simplified Arabic" panose="02020603050405020304" pitchFamily="18" charset="-78"/>
              </a:rPr>
              <a:t>مستوردة </a:t>
            </a:r>
            <a:r>
              <a:rPr lang="ar-SA" sz="2600" dirty="0">
                <a:latin typeface="Simplified Arabic" panose="02020603050405020304" pitchFamily="18" charset="-78"/>
                <a:cs typeface="Simplified Arabic" panose="02020603050405020304" pitchFamily="18" charset="-78"/>
              </a:rPr>
              <a:t>مما يؤدي إلى تناقض القيم و اصطدامها</a:t>
            </a:r>
            <a:r>
              <a:rPr lang="en-US" sz="2600" dirty="0">
                <a:latin typeface="Simplified Arabic" panose="02020603050405020304" pitchFamily="18" charset="-78"/>
                <a:cs typeface="Simplified Arabic" panose="02020603050405020304" pitchFamily="18" charset="-78"/>
              </a:rPr>
              <a:t>.</a:t>
            </a:r>
            <a:endParaRPr lang="fr-FR" sz="2600" dirty="0">
              <a:latin typeface="Simplified Arabic" panose="02020603050405020304" pitchFamily="18" charset="-78"/>
              <a:cs typeface="Simplified Arabic" panose="02020603050405020304" pitchFamily="18" charset="-78"/>
            </a:endParaRPr>
          </a:p>
          <a:p>
            <a:pPr marL="0" indent="0" algn="r" rtl="1">
              <a:buNone/>
            </a:pPr>
            <a:endParaRPr lang="fr-FR" dirty="0"/>
          </a:p>
        </p:txBody>
      </p:sp>
    </p:spTree>
    <p:extLst>
      <p:ext uri="{BB962C8B-B14F-4D97-AF65-F5344CB8AC3E}">
        <p14:creationId xmlns:p14="http://schemas.microsoft.com/office/powerpoint/2010/main" xmlns="" val="34752252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e">
  <a:themeElements>
    <a:clrScheme name="Parallaxe">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e">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xmlns=""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Parallaxe</Template>
  <TotalTime>321</TotalTime>
  <Words>2709</Words>
  <Application>Microsoft Office PowerPoint</Application>
  <PresentationFormat>Personnalisé</PresentationFormat>
  <Paragraphs>111</Paragraphs>
  <Slides>23</Slides>
  <Notes>0</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Parallaxe</vt:lpstr>
      <vt:lpstr>مقياس : اتخاذ القرار والسلوك الانساني</vt:lpstr>
      <vt:lpstr>Diapositive 2</vt:lpstr>
      <vt:lpstr>Diapositive 3</vt:lpstr>
      <vt:lpstr>Diapositive 4</vt:lpstr>
      <vt:lpstr>Diapositive 5</vt:lpstr>
      <vt:lpstr>مقياس : اتخاذ القرار والسلوك الانساني</vt:lpstr>
      <vt:lpstr>Diapositive 7</vt:lpstr>
      <vt:lpstr>Diapositive 8</vt:lpstr>
      <vt:lpstr>Diapositive 9</vt:lpstr>
      <vt:lpstr>Diapositive 10</vt:lpstr>
      <vt:lpstr>مقياس : اتخاذ القرار والسلوك الانساني</vt:lpstr>
      <vt:lpstr>Diapositive 12</vt:lpstr>
      <vt:lpstr>Diapositive 13</vt:lpstr>
      <vt:lpstr>Diapositive 14</vt:lpstr>
      <vt:lpstr>Diapositive 15</vt:lpstr>
      <vt:lpstr>مقياس : اتخاذ القرار والسلوك الانساني</vt:lpstr>
      <vt:lpstr>Diapositive 17</vt:lpstr>
      <vt:lpstr>Diapositive 18</vt:lpstr>
      <vt:lpstr>Diapositive 19</vt:lpstr>
      <vt:lpstr>Diapositive 20</vt:lpstr>
      <vt:lpstr>مقياس : اتخاذ القرار والسلوك الانساني</vt:lpstr>
      <vt:lpstr>Diapositive 22</vt:lpstr>
      <vt:lpstr>Diapositive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مقياس : اتخاذ القرار والسلوك الانساني</dc:title>
  <dc:creator>user</dc:creator>
  <cp:lastModifiedBy>VAIO</cp:lastModifiedBy>
  <cp:revision>34</cp:revision>
  <dcterms:created xsi:type="dcterms:W3CDTF">2020-04-28T14:43:26Z</dcterms:created>
  <dcterms:modified xsi:type="dcterms:W3CDTF">2020-05-03T00:29:47Z</dcterms:modified>
</cp:coreProperties>
</file>